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257" r:id="rId3"/>
    <p:sldId id="343" r:id="rId4"/>
    <p:sldId id="262" r:id="rId5"/>
    <p:sldId id="297" r:id="rId6"/>
    <p:sldId id="298" r:id="rId7"/>
    <p:sldId id="299" r:id="rId8"/>
    <p:sldId id="301" r:id="rId9"/>
    <p:sldId id="302" r:id="rId10"/>
    <p:sldId id="303" r:id="rId11"/>
    <p:sldId id="304"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35" r:id="rId27"/>
    <p:sldId id="321" r:id="rId28"/>
    <p:sldId id="322" r:id="rId29"/>
    <p:sldId id="324" r:id="rId30"/>
    <p:sldId id="323" r:id="rId31"/>
    <p:sldId id="270" r:id="rId32"/>
    <p:sldId id="271" r:id="rId33"/>
    <p:sldId id="272" r:id="rId34"/>
    <p:sldId id="273" r:id="rId35"/>
    <p:sldId id="275" r:id="rId36"/>
    <p:sldId id="287" r:id="rId37"/>
    <p:sldId id="286" r:id="rId38"/>
    <p:sldId id="326" r:id="rId39"/>
    <p:sldId id="327" r:id="rId40"/>
    <p:sldId id="339" r:id="rId41"/>
    <p:sldId id="340" r:id="rId42"/>
    <p:sldId id="328" r:id="rId43"/>
    <p:sldId id="329" r:id="rId44"/>
    <p:sldId id="330" r:id="rId45"/>
    <p:sldId id="331" r:id="rId46"/>
    <p:sldId id="305" r:id="rId47"/>
    <p:sldId id="325" r:id="rId48"/>
    <p:sldId id="336" r:id="rId49"/>
    <p:sldId id="337" r:id="rId50"/>
    <p:sldId id="338" r:id="rId51"/>
    <p:sldId id="341" r:id="rId52"/>
    <p:sldId id="333" r:id="rId53"/>
    <p:sldId id="334" r:id="rId5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A93601-0560-F4CE-BD80-C650461F4311}" name="BWSW | Keir Boissevain" initials="KB" userId="S::Keir@bwsf.co.uk::29d0c071-5443-4b5e-b472-420ac8caf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176"/>
    <a:srgbClr val="D3031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E1E978-C702-4689-B900-E31ACE7C4996}" v="43" dt="2026-02-12T12:16:37.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4660"/>
  </p:normalViewPr>
  <p:slideViewPr>
    <p:cSldViewPr snapToGrid="0" snapToObjects="1">
      <p:cViewPr varScale="1">
        <p:scale>
          <a:sx n="103" d="100"/>
          <a:sy n="103" d="100"/>
        </p:scale>
        <p:origin x="850" y="8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6AFF1B-B98F-4C2B-B8F4-2DB2A72D43D0}" type="datetimeFigureOut">
              <a:rPr lang="en-GB" smtClean="0"/>
              <a:t>12/03/2026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73BC3-352F-41D5-AAB1-94A5C3AC34F3}" type="slidenum">
              <a:rPr lang="en-GB" smtClean="0"/>
              <a:t>‹#›</a:t>
            </a:fld>
            <a:endParaRPr lang="en-GB"/>
          </a:p>
        </p:txBody>
      </p:sp>
    </p:spTree>
    <p:extLst>
      <p:ext uri="{BB962C8B-B14F-4D97-AF65-F5344CB8AC3E}">
        <p14:creationId xmlns:p14="http://schemas.microsoft.com/office/powerpoint/2010/main" val="42511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373BC3-352F-41D5-AAB1-94A5C3AC34F3}" type="slidenum">
              <a:rPr lang="en-GB" smtClean="0"/>
              <a:t>13</a:t>
            </a:fld>
            <a:endParaRPr lang="en-GB"/>
          </a:p>
        </p:txBody>
      </p:sp>
    </p:spTree>
    <p:extLst>
      <p:ext uri="{BB962C8B-B14F-4D97-AF65-F5344CB8AC3E}">
        <p14:creationId xmlns:p14="http://schemas.microsoft.com/office/powerpoint/2010/main" val="4268986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F4517-A31B-D0F6-035F-92A83D84A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AC7BFF-5E02-F833-3652-D4555FE499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D32D5-451C-C0AF-ED72-EE6ADE445B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3DBA311-67D8-F7D6-FD7A-006CD2DB37ED}"/>
              </a:ext>
            </a:extLst>
          </p:cNvPr>
          <p:cNvSpPr>
            <a:spLocks noGrp="1"/>
          </p:cNvSpPr>
          <p:nvPr>
            <p:ph type="sldNum" sz="quarter" idx="5"/>
          </p:nvPr>
        </p:nvSpPr>
        <p:spPr/>
        <p:txBody>
          <a:bodyPr/>
          <a:lstStyle/>
          <a:p>
            <a:fld id="{2B373BC3-352F-41D5-AAB1-94A5C3AC34F3}" type="slidenum">
              <a:rPr lang="en-GB" smtClean="0"/>
              <a:t>14</a:t>
            </a:fld>
            <a:endParaRPr lang="en-GB"/>
          </a:p>
        </p:txBody>
      </p:sp>
    </p:spTree>
    <p:extLst>
      <p:ext uri="{BB962C8B-B14F-4D97-AF65-F5344CB8AC3E}">
        <p14:creationId xmlns:p14="http://schemas.microsoft.com/office/powerpoint/2010/main" val="1259404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4C1CC-558E-94E0-9ABC-4FE4E7D59C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FC4B4-3124-12A8-15A2-D0ED811EF6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3BAFBE-9624-3F50-86E6-BB2FD7216B4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D37DA1-ED2D-083D-239C-FDE2F876EFCB}"/>
              </a:ext>
            </a:extLst>
          </p:cNvPr>
          <p:cNvSpPr>
            <a:spLocks noGrp="1"/>
          </p:cNvSpPr>
          <p:nvPr>
            <p:ph type="sldNum" sz="quarter" idx="5"/>
          </p:nvPr>
        </p:nvSpPr>
        <p:spPr/>
        <p:txBody>
          <a:bodyPr/>
          <a:lstStyle/>
          <a:p>
            <a:fld id="{2B373BC3-352F-41D5-AAB1-94A5C3AC34F3}" type="slidenum">
              <a:rPr lang="en-GB" smtClean="0"/>
              <a:t>15</a:t>
            </a:fld>
            <a:endParaRPr lang="en-GB"/>
          </a:p>
        </p:txBody>
      </p:sp>
    </p:spTree>
    <p:extLst>
      <p:ext uri="{BB962C8B-B14F-4D97-AF65-F5344CB8AC3E}">
        <p14:creationId xmlns:p14="http://schemas.microsoft.com/office/powerpoint/2010/main" val="4232004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1F3B6-21A8-4854-F8DC-2FFC97874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30DF4-BDC0-58F7-8251-A5B134159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D5FA76-13DC-EE38-957B-C0331CF4D0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15B910D-712B-B4F5-B028-59886EE7DA2C}"/>
              </a:ext>
            </a:extLst>
          </p:cNvPr>
          <p:cNvSpPr>
            <a:spLocks noGrp="1"/>
          </p:cNvSpPr>
          <p:nvPr>
            <p:ph type="sldNum" sz="quarter" idx="5"/>
          </p:nvPr>
        </p:nvSpPr>
        <p:spPr/>
        <p:txBody>
          <a:bodyPr/>
          <a:lstStyle/>
          <a:p>
            <a:fld id="{2B373BC3-352F-41D5-AAB1-94A5C3AC34F3}" type="slidenum">
              <a:rPr lang="en-GB" smtClean="0"/>
              <a:t>16</a:t>
            </a:fld>
            <a:endParaRPr lang="en-GB"/>
          </a:p>
        </p:txBody>
      </p:sp>
    </p:spTree>
    <p:extLst>
      <p:ext uri="{BB962C8B-B14F-4D97-AF65-F5344CB8AC3E}">
        <p14:creationId xmlns:p14="http://schemas.microsoft.com/office/powerpoint/2010/main" val="264039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F22A0-8B79-FDDA-ED6D-F68114448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DC3D6-436A-174A-B1C8-7BF85EAE3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41E7FD-5583-59FB-906E-4F0EFF4D2F6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E383A35-1048-7815-8ACF-DC406BB90349}"/>
              </a:ext>
            </a:extLst>
          </p:cNvPr>
          <p:cNvSpPr>
            <a:spLocks noGrp="1"/>
          </p:cNvSpPr>
          <p:nvPr>
            <p:ph type="sldNum" sz="quarter" idx="5"/>
          </p:nvPr>
        </p:nvSpPr>
        <p:spPr/>
        <p:txBody>
          <a:bodyPr/>
          <a:lstStyle/>
          <a:p>
            <a:fld id="{2B373BC3-352F-41D5-AAB1-94A5C3AC34F3}" type="slidenum">
              <a:rPr lang="en-GB" smtClean="0"/>
              <a:t>17</a:t>
            </a:fld>
            <a:endParaRPr lang="en-GB"/>
          </a:p>
        </p:txBody>
      </p:sp>
    </p:spTree>
    <p:extLst>
      <p:ext uri="{BB962C8B-B14F-4D97-AF65-F5344CB8AC3E}">
        <p14:creationId xmlns:p14="http://schemas.microsoft.com/office/powerpoint/2010/main" val="3173611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C6E1-83DD-76DE-B1B5-80C450D19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7C8E9-A603-6675-6059-AF8115203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E853A-DBED-3EAC-B885-C1856F64E26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24ED19-853D-3B41-C786-75D938C331CA}"/>
              </a:ext>
            </a:extLst>
          </p:cNvPr>
          <p:cNvSpPr>
            <a:spLocks noGrp="1"/>
          </p:cNvSpPr>
          <p:nvPr>
            <p:ph type="sldNum" sz="quarter" idx="5"/>
          </p:nvPr>
        </p:nvSpPr>
        <p:spPr/>
        <p:txBody>
          <a:bodyPr/>
          <a:lstStyle/>
          <a:p>
            <a:fld id="{2B373BC3-352F-41D5-AAB1-94A5C3AC34F3}" type="slidenum">
              <a:rPr lang="en-GB" smtClean="0"/>
              <a:t>18</a:t>
            </a:fld>
            <a:endParaRPr lang="en-GB"/>
          </a:p>
        </p:txBody>
      </p:sp>
    </p:spTree>
    <p:extLst>
      <p:ext uri="{BB962C8B-B14F-4D97-AF65-F5344CB8AC3E}">
        <p14:creationId xmlns:p14="http://schemas.microsoft.com/office/powerpoint/2010/main" val="1266138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610C5-7FA1-2043-EEFB-7C14771FA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58D65-7F31-1673-A630-88B1FD82BA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D90E1-8D9C-392A-CDC7-86DAA26F6D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BD6194F-FDE6-578D-4302-FC40916D701E}"/>
              </a:ext>
            </a:extLst>
          </p:cNvPr>
          <p:cNvSpPr>
            <a:spLocks noGrp="1"/>
          </p:cNvSpPr>
          <p:nvPr>
            <p:ph type="sldNum" sz="quarter" idx="5"/>
          </p:nvPr>
        </p:nvSpPr>
        <p:spPr/>
        <p:txBody>
          <a:bodyPr/>
          <a:lstStyle/>
          <a:p>
            <a:fld id="{2B373BC3-352F-41D5-AAB1-94A5C3AC34F3}" type="slidenum">
              <a:rPr lang="en-GB" smtClean="0"/>
              <a:t>19</a:t>
            </a:fld>
            <a:endParaRPr lang="en-GB"/>
          </a:p>
        </p:txBody>
      </p:sp>
    </p:spTree>
    <p:extLst>
      <p:ext uri="{BB962C8B-B14F-4D97-AF65-F5344CB8AC3E}">
        <p14:creationId xmlns:p14="http://schemas.microsoft.com/office/powerpoint/2010/main" val="3577035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99CCF-C0BC-A67A-0EE7-42F574CEE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3F3D13-1666-8BFD-0E75-667E19576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7C876-EDE0-B6D7-4EB1-9349BC6791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A6FA2DA-108A-B7DD-724B-A7851C0E4D48}"/>
              </a:ext>
            </a:extLst>
          </p:cNvPr>
          <p:cNvSpPr>
            <a:spLocks noGrp="1"/>
          </p:cNvSpPr>
          <p:nvPr>
            <p:ph type="sldNum" sz="quarter" idx="5"/>
          </p:nvPr>
        </p:nvSpPr>
        <p:spPr/>
        <p:txBody>
          <a:bodyPr/>
          <a:lstStyle/>
          <a:p>
            <a:fld id="{2B373BC3-352F-41D5-AAB1-94A5C3AC34F3}" type="slidenum">
              <a:rPr lang="en-GB" smtClean="0"/>
              <a:t>20</a:t>
            </a:fld>
            <a:endParaRPr lang="en-GB"/>
          </a:p>
        </p:txBody>
      </p:sp>
    </p:spTree>
    <p:extLst>
      <p:ext uri="{BB962C8B-B14F-4D97-AF65-F5344CB8AC3E}">
        <p14:creationId xmlns:p14="http://schemas.microsoft.com/office/powerpoint/2010/main" val="2431969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58628-881D-5A77-A234-29135E70F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F1189-5B1B-A786-6351-DCCE73D26F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3CF5F-3828-2529-6E5A-E7E24CC13E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4BE5113-EC5C-2984-8980-B8543AD6D3B9}"/>
              </a:ext>
            </a:extLst>
          </p:cNvPr>
          <p:cNvSpPr>
            <a:spLocks noGrp="1"/>
          </p:cNvSpPr>
          <p:nvPr>
            <p:ph type="sldNum" sz="quarter" idx="5"/>
          </p:nvPr>
        </p:nvSpPr>
        <p:spPr/>
        <p:txBody>
          <a:bodyPr/>
          <a:lstStyle/>
          <a:p>
            <a:fld id="{2B373BC3-352F-41D5-AAB1-94A5C3AC34F3}" type="slidenum">
              <a:rPr lang="en-GB" smtClean="0"/>
              <a:t>21</a:t>
            </a:fld>
            <a:endParaRPr lang="en-GB"/>
          </a:p>
        </p:txBody>
      </p:sp>
    </p:spTree>
    <p:extLst>
      <p:ext uri="{BB962C8B-B14F-4D97-AF65-F5344CB8AC3E}">
        <p14:creationId xmlns:p14="http://schemas.microsoft.com/office/powerpoint/2010/main" val="866543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A30EE-9761-4CED-7FF4-D17EB048B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DA9AD6-33F1-8E3C-0F0A-91DF0848A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9B79D-FE84-CF1E-ADC8-60A6CF9F6FE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EE6A921-DF42-0B6C-6CB8-540267A9AFC3}"/>
              </a:ext>
            </a:extLst>
          </p:cNvPr>
          <p:cNvSpPr>
            <a:spLocks noGrp="1"/>
          </p:cNvSpPr>
          <p:nvPr>
            <p:ph type="sldNum" sz="quarter" idx="5"/>
          </p:nvPr>
        </p:nvSpPr>
        <p:spPr/>
        <p:txBody>
          <a:bodyPr/>
          <a:lstStyle/>
          <a:p>
            <a:fld id="{2B373BC3-352F-41D5-AAB1-94A5C3AC34F3}" type="slidenum">
              <a:rPr lang="en-GB" smtClean="0"/>
              <a:t>22</a:t>
            </a:fld>
            <a:endParaRPr lang="en-GB"/>
          </a:p>
        </p:txBody>
      </p:sp>
    </p:spTree>
    <p:extLst>
      <p:ext uri="{BB962C8B-B14F-4D97-AF65-F5344CB8AC3E}">
        <p14:creationId xmlns:p14="http://schemas.microsoft.com/office/powerpoint/2010/main" val="1444460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E363C-27A5-5A1D-5254-050A35F04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9D5E5-9459-C707-AA53-31712CE06B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2D270-C5A3-7031-F700-F46FDC06854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4E5946-12BE-76E9-07C8-A486B8DF6FA6}"/>
              </a:ext>
            </a:extLst>
          </p:cNvPr>
          <p:cNvSpPr>
            <a:spLocks noGrp="1"/>
          </p:cNvSpPr>
          <p:nvPr>
            <p:ph type="sldNum" sz="quarter" idx="5"/>
          </p:nvPr>
        </p:nvSpPr>
        <p:spPr/>
        <p:txBody>
          <a:bodyPr/>
          <a:lstStyle/>
          <a:p>
            <a:fld id="{2B373BC3-352F-41D5-AAB1-94A5C3AC34F3}" type="slidenum">
              <a:rPr lang="en-GB" smtClean="0"/>
              <a:t>23</a:t>
            </a:fld>
            <a:endParaRPr lang="en-GB"/>
          </a:p>
        </p:txBody>
      </p:sp>
    </p:spTree>
    <p:extLst>
      <p:ext uri="{BB962C8B-B14F-4D97-AF65-F5344CB8AC3E}">
        <p14:creationId xmlns:p14="http://schemas.microsoft.com/office/powerpoint/2010/main" val="1210966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5D743-E496-5912-D344-63CC1BAA02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3B13A-9D00-F91B-B1CF-9E11BA30E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2D923-DEFE-FE4F-DBB3-13EE730E69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C0680EB-0550-1C69-9750-DEED1CB0A5B8}"/>
              </a:ext>
            </a:extLst>
          </p:cNvPr>
          <p:cNvSpPr>
            <a:spLocks noGrp="1"/>
          </p:cNvSpPr>
          <p:nvPr>
            <p:ph type="sldNum" sz="quarter" idx="5"/>
          </p:nvPr>
        </p:nvSpPr>
        <p:spPr/>
        <p:txBody>
          <a:bodyPr/>
          <a:lstStyle/>
          <a:p>
            <a:fld id="{2B373BC3-352F-41D5-AAB1-94A5C3AC34F3}" type="slidenum">
              <a:rPr lang="en-GB" smtClean="0"/>
              <a:t>24</a:t>
            </a:fld>
            <a:endParaRPr lang="en-GB"/>
          </a:p>
        </p:txBody>
      </p:sp>
    </p:spTree>
    <p:extLst>
      <p:ext uri="{BB962C8B-B14F-4D97-AF65-F5344CB8AC3E}">
        <p14:creationId xmlns:p14="http://schemas.microsoft.com/office/powerpoint/2010/main" val="1559987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8DF31-31BD-94CF-4FDF-7815EEF6E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DCD931-2840-F8BB-4CFD-9FAB2E432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2B2AC1-321C-8CF1-2702-75DD9C94F0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E77FB6E-E884-7252-15FA-CDD6BFE5CB85}"/>
              </a:ext>
            </a:extLst>
          </p:cNvPr>
          <p:cNvSpPr>
            <a:spLocks noGrp="1"/>
          </p:cNvSpPr>
          <p:nvPr>
            <p:ph type="sldNum" sz="quarter" idx="5"/>
          </p:nvPr>
        </p:nvSpPr>
        <p:spPr/>
        <p:txBody>
          <a:bodyPr/>
          <a:lstStyle/>
          <a:p>
            <a:fld id="{2B373BC3-352F-41D5-AAB1-94A5C3AC34F3}" type="slidenum">
              <a:rPr lang="en-GB" smtClean="0"/>
              <a:t>25</a:t>
            </a:fld>
            <a:endParaRPr lang="en-GB"/>
          </a:p>
        </p:txBody>
      </p:sp>
    </p:spTree>
    <p:extLst>
      <p:ext uri="{BB962C8B-B14F-4D97-AF65-F5344CB8AC3E}">
        <p14:creationId xmlns:p14="http://schemas.microsoft.com/office/powerpoint/2010/main" val="1815440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AA550-64EA-D089-6AAD-14F095213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698F5-1B72-CE1F-F330-F45D1D6CD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072298-8D27-877C-697B-F0E2F8E2FDC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2DDFCD9-82B9-F9E8-234B-78EB44C00E81}"/>
              </a:ext>
            </a:extLst>
          </p:cNvPr>
          <p:cNvSpPr>
            <a:spLocks noGrp="1"/>
          </p:cNvSpPr>
          <p:nvPr>
            <p:ph type="sldNum" sz="quarter" idx="5"/>
          </p:nvPr>
        </p:nvSpPr>
        <p:spPr/>
        <p:txBody>
          <a:bodyPr/>
          <a:lstStyle/>
          <a:p>
            <a:fld id="{2B373BC3-352F-41D5-AAB1-94A5C3AC34F3}" type="slidenum">
              <a:rPr lang="en-GB" smtClean="0"/>
              <a:t>26</a:t>
            </a:fld>
            <a:endParaRPr lang="en-GB"/>
          </a:p>
        </p:txBody>
      </p:sp>
    </p:spTree>
    <p:extLst>
      <p:ext uri="{BB962C8B-B14F-4D97-AF65-F5344CB8AC3E}">
        <p14:creationId xmlns:p14="http://schemas.microsoft.com/office/powerpoint/2010/main" val="3951735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122DB-2C6F-9521-901B-C1655803D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3C39D-F908-D288-BFE5-7071E9B48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64173-2F1E-341C-67F9-F730AFF73D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266A59A-8DF2-858E-721A-54A9F59257E8}"/>
              </a:ext>
            </a:extLst>
          </p:cNvPr>
          <p:cNvSpPr>
            <a:spLocks noGrp="1"/>
          </p:cNvSpPr>
          <p:nvPr>
            <p:ph type="sldNum" sz="quarter" idx="5"/>
          </p:nvPr>
        </p:nvSpPr>
        <p:spPr/>
        <p:txBody>
          <a:bodyPr/>
          <a:lstStyle/>
          <a:p>
            <a:fld id="{2B373BC3-352F-41D5-AAB1-94A5C3AC34F3}" type="slidenum">
              <a:rPr lang="en-GB" smtClean="0"/>
              <a:t>27</a:t>
            </a:fld>
            <a:endParaRPr lang="en-GB"/>
          </a:p>
        </p:txBody>
      </p:sp>
    </p:spTree>
    <p:extLst>
      <p:ext uri="{BB962C8B-B14F-4D97-AF65-F5344CB8AC3E}">
        <p14:creationId xmlns:p14="http://schemas.microsoft.com/office/powerpoint/2010/main" val="300747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49AE9-2EDC-79C1-7C6F-6E50237E72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DA7F9-8A61-A19A-4B79-17601F5EB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D5F0C6-926A-514E-5910-1B52C71312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9202CB6-5970-0D4B-603F-9934F2E3DD5A}"/>
              </a:ext>
            </a:extLst>
          </p:cNvPr>
          <p:cNvSpPr>
            <a:spLocks noGrp="1"/>
          </p:cNvSpPr>
          <p:nvPr>
            <p:ph type="sldNum" sz="quarter" idx="5"/>
          </p:nvPr>
        </p:nvSpPr>
        <p:spPr/>
        <p:txBody>
          <a:bodyPr/>
          <a:lstStyle/>
          <a:p>
            <a:fld id="{2B373BC3-352F-41D5-AAB1-94A5C3AC34F3}" type="slidenum">
              <a:rPr lang="en-GB" smtClean="0"/>
              <a:t>28</a:t>
            </a:fld>
            <a:endParaRPr lang="en-GB"/>
          </a:p>
        </p:txBody>
      </p:sp>
    </p:spTree>
    <p:extLst>
      <p:ext uri="{BB962C8B-B14F-4D97-AF65-F5344CB8AC3E}">
        <p14:creationId xmlns:p14="http://schemas.microsoft.com/office/powerpoint/2010/main" val="3746590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C231C-FC3D-5680-1BDD-7E2AB4C35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B219F-D983-6330-4502-ED1DD22A2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CB0F0-F0A6-E76F-7A68-813BD05432A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89A5DDB-E0E4-36F1-E0F6-F27812804C13}"/>
              </a:ext>
            </a:extLst>
          </p:cNvPr>
          <p:cNvSpPr>
            <a:spLocks noGrp="1"/>
          </p:cNvSpPr>
          <p:nvPr>
            <p:ph type="sldNum" sz="quarter" idx="5"/>
          </p:nvPr>
        </p:nvSpPr>
        <p:spPr/>
        <p:txBody>
          <a:bodyPr/>
          <a:lstStyle/>
          <a:p>
            <a:fld id="{2B373BC3-352F-41D5-AAB1-94A5C3AC34F3}" type="slidenum">
              <a:rPr lang="en-GB" smtClean="0"/>
              <a:t>29</a:t>
            </a:fld>
            <a:endParaRPr lang="en-GB"/>
          </a:p>
        </p:txBody>
      </p:sp>
    </p:spTree>
    <p:extLst>
      <p:ext uri="{BB962C8B-B14F-4D97-AF65-F5344CB8AC3E}">
        <p14:creationId xmlns:p14="http://schemas.microsoft.com/office/powerpoint/2010/main" val="280993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B8D0B-B72C-D29D-8105-A110FFA12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C5F34-4D88-AAC9-0E7F-F9EA7CFA4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081F6-AAED-4FB7-7357-BD733285F88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A36ECD1-8410-85F5-EFF4-4EF7E027E7FD}"/>
              </a:ext>
            </a:extLst>
          </p:cNvPr>
          <p:cNvSpPr>
            <a:spLocks noGrp="1"/>
          </p:cNvSpPr>
          <p:nvPr>
            <p:ph type="sldNum" sz="quarter" idx="5"/>
          </p:nvPr>
        </p:nvSpPr>
        <p:spPr/>
        <p:txBody>
          <a:bodyPr/>
          <a:lstStyle/>
          <a:p>
            <a:fld id="{2B373BC3-352F-41D5-AAB1-94A5C3AC34F3}" type="slidenum">
              <a:rPr lang="en-GB" smtClean="0"/>
              <a:t>30</a:t>
            </a:fld>
            <a:endParaRPr lang="en-GB"/>
          </a:p>
        </p:txBody>
      </p:sp>
    </p:spTree>
    <p:extLst>
      <p:ext uri="{BB962C8B-B14F-4D97-AF65-F5344CB8AC3E}">
        <p14:creationId xmlns:p14="http://schemas.microsoft.com/office/powerpoint/2010/main" val="1595872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373BC3-352F-41D5-AAB1-94A5C3AC34F3}" type="slidenum">
              <a:rPr lang="en-GB" smtClean="0"/>
              <a:t>51</a:t>
            </a:fld>
            <a:endParaRPr lang="en-GB"/>
          </a:p>
        </p:txBody>
      </p:sp>
    </p:spTree>
    <p:extLst>
      <p:ext uri="{BB962C8B-B14F-4D97-AF65-F5344CB8AC3E}">
        <p14:creationId xmlns:p14="http://schemas.microsoft.com/office/powerpoint/2010/main" val="179008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1BEDC50A-5E6D-474D-9B07-21391DA61D55}"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299523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BEDC50A-5E6D-474D-9B07-21391DA61D55}"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377749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BEDC50A-5E6D-474D-9B07-21391DA61D55}"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3265791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1BEDC50A-5E6D-474D-9B07-21391DA61D55}" type="datetimeFigureOut">
              <a:rPr lang="en-US" smtClean="0"/>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323993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BEDC50A-5E6D-474D-9B07-21391DA61D55}" type="datetimeFigureOut">
              <a:rPr lang="en-US" smtClean="0"/>
              <a:t>3/12/2026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3597771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1BEDC50A-5E6D-474D-9B07-21391DA61D55}" type="datetimeFigureOut">
              <a:rPr lang="en-US" smtClean="0"/>
              <a:t>3/12/2026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4205549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EDC50A-5E6D-474D-9B07-21391DA61D55}" type="datetimeFigureOut">
              <a:rPr lang="en-US" smtClean="0"/>
              <a:t>3/12/2026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2888863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BEDC50A-5E6D-474D-9B07-21391DA61D55}" type="datetimeFigureOut">
              <a:rPr lang="en-US" smtClean="0"/>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2675165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BEDC50A-5E6D-474D-9B07-21391DA61D55}" type="datetimeFigureOut">
              <a:rPr lang="en-US" smtClean="0"/>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124990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BEDC50A-5E6D-474D-9B07-21391DA61D55}"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2133567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BEDC50A-5E6D-474D-9B07-21391DA61D55}"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BB34D-C279-0A46-A5F7-AC6FF0F4D784}" type="slidenum">
              <a:rPr lang="en-US" smtClean="0"/>
              <a:t>‹#›</a:t>
            </a:fld>
            <a:endParaRPr lang="en-US"/>
          </a:p>
        </p:txBody>
      </p:sp>
    </p:spTree>
    <p:extLst>
      <p:ext uri="{BB962C8B-B14F-4D97-AF65-F5344CB8AC3E}">
        <p14:creationId xmlns:p14="http://schemas.microsoft.com/office/powerpoint/2010/main" val="1140621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BEDC50A-5E6D-474D-9B07-21391DA61D55}" type="datetimeFigureOut">
              <a:rPr lang="en-US" smtClean="0"/>
              <a:t>3/12/2026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BEBB34D-C279-0A46-A5F7-AC6FF0F4D784}" type="slidenum">
              <a:rPr lang="en-US" smtClean="0"/>
              <a:t>‹#›</a:t>
            </a:fld>
            <a:endParaRPr lang="en-US"/>
          </a:p>
        </p:txBody>
      </p:sp>
    </p:spTree>
    <p:extLst>
      <p:ext uri="{BB962C8B-B14F-4D97-AF65-F5344CB8AC3E}">
        <p14:creationId xmlns:p14="http://schemas.microsoft.com/office/powerpoint/2010/main" val="1347494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hyperlink" Target="mailto:membership@bwsf.co.u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321"/>
            <a:ext cx="9169401" cy="4894783"/>
          </a:xfrm>
          <a:prstGeom prst="rect">
            <a:avLst/>
          </a:prstGeom>
        </p:spPr>
      </p:pic>
      <p:sp>
        <p:nvSpPr>
          <p:cNvPr id="6" name="TextBox 5"/>
          <p:cNvSpPr txBox="1"/>
          <p:nvPr/>
        </p:nvSpPr>
        <p:spPr>
          <a:xfrm>
            <a:off x="445154" y="850547"/>
            <a:ext cx="9600451" cy="833562"/>
          </a:xfrm>
          <a:prstGeom prst="rect">
            <a:avLst/>
          </a:prstGeom>
          <a:noFill/>
        </p:spPr>
        <p:txBody>
          <a:bodyPr wrap="square" rtlCol="0">
            <a:spAutoFit/>
          </a:bodyPr>
          <a:lstStyle/>
          <a:p>
            <a:pPr>
              <a:lnSpc>
                <a:spcPct val="70000"/>
              </a:lnSpc>
            </a:pPr>
            <a:br>
              <a:rPr lang="en-US" sz="5000" b="1" spc="-150" baseline="-3000" dirty="0">
                <a:solidFill>
                  <a:srgbClr val="133176"/>
                </a:solidFill>
                <a:latin typeface="Gotham Medium"/>
                <a:cs typeface="Gotham Medium"/>
              </a:rPr>
            </a:br>
            <a:r>
              <a:rPr lang="en-US" sz="5000" b="1" spc="-150" baseline="-3000" dirty="0">
                <a:solidFill>
                  <a:srgbClr val="133176"/>
                </a:solidFill>
                <a:latin typeface="Gotham Medium"/>
                <a:cs typeface="Gotham Medium"/>
              </a:rPr>
              <a:t>Club/Centre Membership Guide</a:t>
            </a:r>
          </a:p>
        </p:txBody>
      </p:sp>
      <p:cxnSp>
        <p:nvCxnSpPr>
          <p:cNvPr id="7" name="Straight Connector 6"/>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379274" y="2187999"/>
            <a:ext cx="4002519" cy="1302921"/>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﻿This guide will show you how to manage/view your club/centre members, add and remove members and process membership payments</a:t>
            </a:r>
          </a:p>
        </p:txBody>
      </p:sp>
      <p:sp>
        <p:nvSpPr>
          <p:cNvPr id="9" name="Rectangle 8"/>
          <p:cNvSpPr/>
          <p:nvPr/>
        </p:nvSpPr>
        <p:spPr>
          <a:xfrm>
            <a:off x="656511" y="1973622"/>
            <a:ext cx="3413662" cy="2162823"/>
          </a:xfrm>
          <a:prstGeom prst="rect">
            <a:avLst/>
          </a:prstGeom>
          <a:solidFill>
            <a:srgbClr val="133176"/>
          </a:solidFill>
          <a:ln>
            <a:solidFill>
              <a:srgbClr val="13317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13" name="Picture 12">
            <a:extLst>
              <a:ext uri="{FF2B5EF4-FFF2-40B4-BE49-F238E27FC236}">
                <a16:creationId xmlns:a16="http://schemas.microsoft.com/office/drawing/2014/main" id="{E6C367BC-85CE-73BC-C8C2-6AC53575B00E}"/>
              </a:ext>
            </a:extLst>
          </p:cNvPr>
          <p:cNvPicPr>
            <a:picLocks noChangeAspect="1"/>
          </p:cNvPicPr>
          <p:nvPr/>
        </p:nvPicPr>
        <p:blipFill>
          <a:blip r:embed="rId3"/>
          <a:stretch>
            <a:fillRect/>
          </a:stretch>
        </p:blipFill>
        <p:spPr>
          <a:xfrm>
            <a:off x="1115301" y="2187412"/>
            <a:ext cx="2568937" cy="1711554"/>
          </a:xfrm>
          <a:prstGeom prst="rect">
            <a:avLst/>
          </a:prstGeom>
        </p:spPr>
      </p:pic>
    </p:spTree>
    <p:extLst>
      <p:ext uri="{BB962C8B-B14F-4D97-AF65-F5344CB8AC3E}">
        <p14:creationId xmlns:p14="http://schemas.microsoft.com/office/powerpoint/2010/main" val="1288309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2074D-921C-5EE9-9E25-D0B700B0C40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6D529C-5E24-E052-AE49-B8C59776A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sp>
        <p:nvSpPr>
          <p:cNvPr id="6" name="TextBox 5">
            <a:extLst>
              <a:ext uri="{FF2B5EF4-FFF2-40B4-BE49-F238E27FC236}">
                <a16:creationId xmlns:a16="http://schemas.microsoft.com/office/drawing/2014/main" id="{57672693-3616-87F8-C077-ACE5CB2B0B35}"/>
              </a:ext>
            </a:extLst>
          </p:cNvPr>
          <p:cNvSpPr txBox="1"/>
          <p:nvPr/>
        </p:nvSpPr>
        <p:spPr>
          <a:xfrm>
            <a:off x="445154" y="850547"/>
            <a:ext cx="9600451" cy="833562"/>
          </a:xfrm>
          <a:prstGeom prst="rect">
            <a:avLst/>
          </a:prstGeom>
          <a:noFill/>
        </p:spPr>
        <p:txBody>
          <a:bodyPr wrap="square" rtlCol="0">
            <a:spAutoFit/>
          </a:bodyPr>
          <a:lstStyle/>
          <a:p>
            <a:pPr>
              <a:lnSpc>
                <a:spcPct val="70000"/>
              </a:lnSpc>
            </a:pPr>
            <a:br>
              <a:rPr lang="en-US" sz="5000" b="1" spc="-150" baseline="-3000" dirty="0">
                <a:solidFill>
                  <a:srgbClr val="133176"/>
                </a:solidFill>
                <a:latin typeface="Gotham Medium"/>
                <a:cs typeface="Gotham Medium"/>
              </a:rPr>
            </a:br>
            <a:r>
              <a:rPr lang="en-US" sz="5000" b="1" spc="-150" baseline="-3000" dirty="0">
                <a:solidFill>
                  <a:srgbClr val="133176"/>
                </a:solidFill>
                <a:latin typeface="Gotham Medium"/>
                <a:cs typeface="Gotham Medium"/>
              </a:rPr>
              <a:t>Club/Centre Membership Guide</a:t>
            </a:r>
          </a:p>
        </p:txBody>
      </p:sp>
      <p:cxnSp>
        <p:nvCxnSpPr>
          <p:cNvPr id="7" name="Straight Connector 6">
            <a:extLst>
              <a:ext uri="{FF2B5EF4-FFF2-40B4-BE49-F238E27FC236}">
                <a16:creationId xmlns:a16="http://schemas.microsoft.com/office/drawing/2014/main" id="{8D5AC46A-C870-005B-EF54-B25DF176176E}"/>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F4AD6ED-708C-A7D0-81A0-FA0C86CABF0D}"/>
              </a:ext>
            </a:extLst>
          </p:cNvPr>
          <p:cNvSpPr txBox="1"/>
          <p:nvPr/>
        </p:nvSpPr>
        <p:spPr>
          <a:xfrm>
            <a:off x="453776" y="1947025"/>
            <a:ext cx="7864407" cy="1773306"/>
          </a:xfrm>
          <a:prstGeom prst="rect">
            <a:avLst/>
          </a:prstGeom>
          <a:noFill/>
        </p:spPr>
        <p:txBody>
          <a:bodyPr wrap="square" rtlCol="0">
            <a:spAutoFit/>
          </a:bodyPr>
          <a:lstStyle/>
          <a:p>
            <a:pPr>
              <a:lnSpc>
                <a:spcPct val="120000"/>
              </a:lnSpc>
            </a:pPr>
            <a:r>
              <a:rPr lang="en-US" sz="2800" baseline="-3000" dirty="0">
                <a:solidFill>
                  <a:srgbClr val="133176"/>
                </a:solidFill>
                <a:latin typeface="Gotham Medium"/>
                <a:cs typeface="Gotham Medium"/>
              </a:rPr>
              <a:t>You will have certain permissions and functions available to you depending on the role that has been allocated to your account for your club/centre. You will automatically be granted the relevant access permissions by logging in to your own personal account</a:t>
            </a:r>
            <a:endParaRPr lang="en-US" sz="2500" baseline="-3000" dirty="0">
              <a:solidFill>
                <a:srgbClr val="133176"/>
              </a:solidFill>
              <a:latin typeface="Gotham Medium"/>
              <a:cs typeface="Gotham Medium"/>
            </a:endParaRPr>
          </a:p>
        </p:txBody>
      </p:sp>
      <p:sp>
        <p:nvSpPr>
          <p:cNvPr id="5" name="TextBox 4">
            <a:extLst>
              <a:ext uri="{FF2B5EF4-FFF2-40B4-BE49-F238E27FC236}">
                <a16:creationId xmlns:a16="http://schemas.microsoft.com/office/drawing/2014/main" id="{E19FE1F0-05EE-0566-A588-61BA348F3CFD}"/>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Tree>
    <p:extLst>
      <p:ext uri="{BB962C8B-B14F-4D97-AF65-F5344CB8AC3E}">
        <p14:creationId xmlns:p14="http://schemas.microsoft.com/office/powerpoint/2010/main" val="3778056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7A72B-9A22-B5D7-26F9-F0DCA47CBDD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36E3D4-7A60-1C5C-3067-7313738C7B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sp>
        <p:nvSpPr>
          <p:cNvPr id="6" name="TextBox 5">
            <a:extLst>
              <a:ext uri="{FF2B5EF4-FFF2-40B4-BE49-F238E27FC236}">
                <a16:creationId xmlns:a16="http://schemas.microsoft.com/office/drawing/2014/main" id="{605A78EB-F87A-C5F1-E745-E1DA288521F4}"/>
              </a:ext>
            </a:extLst>
          </p:cNvPr>
          <p:cNvSpPr txBox="1"/>
          <p:nvPr/>
        </p:nvSpPr>
        <p:spPr>
          <a:xfrm>
            <a:off x="445154" y="850547"/>
            <a:ext cx="9600451" cy="833562"/>
          </a:xfrm>
          <a:prstGeom prst="rect">
            <a:avLst/>
          </a:prstGeom>
          <a:noFill/>
        </p:spPr>
        <p:txBody>
          <a:bodyPr wrap="square" rtlCol="0">
            <a:spAutoFit/>
          </a:bodyPr>
          <a:lstStyle/>
          <a:p>
            <a:pPr>
              <a:lnSpc>
                <a:spcPct val="70000"/>
              </a:lnSpc>
            </a:pPr>
            <a:br>
              <a:rPr lang="en-US" sz="5000" b="1" spc="-150" baseline="-3000" dirty="0">
                <a:solidFill>
                  <a:srgbClr val="133176"/>
                </a:solidFill>
                <a:latin typeface="Gotham Medium"/>
                <a:cs typeface="Gotham Medium"/>
              </a:rPr>
            </a:br>
            <a:r>
              <a:rPr lang="en-US" sz="5000" b="1" spc="-150" baseline="-3000" dirty="0">
                <a:solidFill>
                  <a:srgbClr val="133176"/>
                </a:solidFill>
                <a:latin typeface="Gotham Medium"/>
                <a:cs typeface="Gotham Medium"/>
              </a:rPr>
              <a:t>Club/Centre Membership Guide</a:t>
            </a:r>
          </a:p>
        </p:txBody>
      </p:sp>
      <p:cxnSp>
        <p:nvCxnSpPr>
          <p:cNvPr id="7" name="Straight Connector 6">
            <a:extLst>
              <a:ext uri="{FF2B5EF4-FFF2-40B4-BE49-F238E27FC236}">
                <a16:creationId xmlns:a16="http://schemas.microsoft.com/office/drawing/2014/main" id="{3FAB8589-E932-BAC9-8209-66B1533885CB}"/>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C1C3DA2-3EFD-22DB-B29A-322CEABD0803}"/>
              </a:ext>
            </a:extLst>
          </p:cNvPr>
          <p:cNvSpPr txBox="1"/>
          <p:nvPr/>
        </p:nvSpPr>
        <p:spPr>
          <a:xfrm>
            <a:off x="453776" y="1754723"/>
            <a:ext cx="3465644" cy="995144"/>
          </a:xfrm>
          <a:prstGeom prst="rect">
            <a:avLst/>
          </a:prstGeom>
          <a:noFill/>
        </p:spPr>
        <p:txBody>
          <a:bodyPr wrap="square" rtlCol="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2500" b="0" i="0" u="none" strike="noStrike" kern="1200" cap="none" spc="0" normalizeH="0" baseline="-3000" noProof="0" dirty="0">
                <a:ln>
                  <a:noFill/>
                </a:ln>
                <a:solidFill>
                  <a:srgbClr val="133176"/>
                </a:solidFill>
                <a:effectLst/>
                <a:uLnTx/>
                <a:uFillTx/>
                <a:latin typeface="Gotham Medium"/>
                <a:ea typeface="+mn-ea"/>
                <a:cs typeface="Gotham Medium"/>
              </a:rPr>
              <a:t>You will firstly need to sign in to your membership profile. From the BWSW website, click on the ‘login’ button</a:t>
            </a:r>
          </a:p>
        </p:txBody>
      </p:sp>
      <p:sp>
        <p:nvSpPr>
          <p:cNvPr id="5" name="TextBox 4">
            <a:extLst>
              <a:ext uri="{FF2B5EF4-FFF2-40B4-BE49-F238E27FC236}">
                <a16:creationId xmlns:a16="http://schemas.microsoft.com/office/drawing/2014/main" id="{66E404D9-C081-78E5-51C2-85CDB50C8C80}"/>
              </a:ext>
            </a:extLst>
          </p:cNvPr>
          <p:cNvSpPr txBox="1"/>
          <p:nvPr/>
        </p:nvSpPr>
        <p:spPr>
          <a:xfrm>
            <a:off x="453776" y="181667"/>
            <a:ext cx="563085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Medium"/>
                <a:ea typeface="+mn-ea"/>
                <a:cs typeface="Gotham Medium"/>
              </a:rPr>
              <a:t>BWSW </a:t>
            </a:r>
            <a:r>
              <a:rPr kumimoji="0" lang="en-US" sz="1400" b="0" i="0" u="none" strike="noStrike" kern="1200" cap="none" spc="0" normalizeH="0" baseline="0" noProof="0" dirty="0" err="1">
                <a:ln>
                  <a:noFill/>
                </a:ln>
                <a:solidFill>
                  <a:prstClr val="white"/>
                </a:solidFill>
                <a:effectLst/>
                <a:uLnTx/>
                <a:uFillTx/>
                <a:latin typeface="Gotham Medium"/>
                <a:ea typeface="+mn-ea"/>
                <a:cs typeface="Gotham Medium"/>
              </a:rPr>
              <a:t>JustGo</a:t>
            </a:r>
            <a:r>
              <a:rPr kumimoji="0" lang="en-US" sz="1400" b="0" i="0" u="none" strike="noStrike" kern="1200" cap="none" spc="0" normalizeH="0" baseline="0" noProof="0" dirty="0">
                <a:ln>
                  <a:noFill/>
                </a:ln>
                <a:solidFill>
                  <a:prstClr val="white"/>
                </a:solidFill>
                <a:effectLst/>
                <a:uLnTx/>
                <a:uFillTx/>
                <a:latin typeface="Gotham Medium"/>
                <a:ea typeface="+mn-ea"/>
                <a:cs typeface="Gotham Medium"/>
              </a:rPr>
              <a:t> Membership Platform</a:t>
            </a:r>
          </a:p>
        </p:txBody>
      </p:sp>
      <p:pic>
        <p:nvPicPr>
          <p:cNvPr id="2" name="Picture 1">
            <a:extLst>
              <a:ext uri="{FF2B5EF4-FFF2-40B4-BE49-F238E27FC236}">
                <a16:creationId xmlns:a16="http://schemas.microsoft.com/office/drawing/2014/main" id="{253D3828-4F39-2977-38B9-704817C4A82D}"/>
              </a:ext>
            </a:extLst>
          </p:cNvPr>
          <p:cNvPicPr>
            <a:picLocks noChangeAspect="1"/>
          </p:cNvPicPr>
          <p:nvPr/>
        </p:nvPicPr>
        <p:blipFill>
          <a:blip r:embed="rId3"/>
          <a:stretch>
            <a:fillRect/>
          </a:stretch>
        </p:blipFill>
        <p:spPr>
          <a:xfrm>
            <a:off x="4453348" y="1917152"/>
            <a:ext cx="3864004" cy="670286"/>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34409B15-58A0-1E4E-099E-3ADBAF7C4B9E}"/>
              </a:ext>
            </a:extLst>
          </p:cNvPr>
          <p:cNvPicPr>
            <a:picLocks noChangeAspect="1"/>
          </p:cNvPicPr>
          <p:nvPr/>
        </p:nvPicPr>
        <p:blipFill>
          <a:blip r:embed="rId4"/>
          <a:stretch>
            <a:fillRect/>
          </a:stretch>
        </p:blipFill>
        <p:spPr>
          <a:xfrm>
            <a:off x="560615" y="2873289"/>
            <a:ext cx="2058418" cy="1986779"/>
          </a:xfrm>
          <a:prstGeom prst="rect">
            <a:avLst/>
          </a:prstGeom>
          <a:ln>
            <a:noFill/>
          </a:ln>
          <a:effectLst>
            <a:outerShdw blurRad="190500" algn="tl" rotWithShape="0">
              <a:srgbClr val="000000">
                <a:alpha val="70000"/>
              </a:srgbClr>
            </a:outerShdw>
          </a:effectLst>
        </p:spPr>
      </p:pic>
      <p:sp>
        <p:nvSpPr>
          <p:cNvPr id="10" name="TextBox 9">
            <a:extLst>
              <a:ext uri="{FF2B5EF4-FFF2-40B4-BE49-F238E27FC236}">
                <a16:creationId xmlns:a16="http://schemas.microsoft.com/office/drawing/2014/main" id="{95079A87-C407-0E38-0024-618BEC2D29A2}"/>
              </a:ext>
            </a:extLst>
          </p:cNvPr>
          <p:cNvSpPr txBox="1"/>
          <p:nvPr/>
        </p:nvSpPr>
        <p:spPr>
          <a:xfrm>
            <a:off x="2839178" y="3369106"/>
            <a:ext cx="3465644" cy="995144"/>
          </a:xfrm>
          <a:prstGeom prst="rect">
            <a:avLst/>
          </a:prstGeom>
          <a:noFill/>
        </p:spPr>
        <p:txBody>
          <a:bodyPr wrap="square" rtlCol="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2500" b="0" i="0" u="none" strike="noStrike" kern="1200" cap="none" spc="0" normalizeH="0" baseline="-3000" noProof="0" dirty="0">
                <a:ln>
                  <a:noFill/>
                </a:ln>
                <a:solidFill>
                  <a:srgbClr val="133176"/>
                </a:solidFill>
                <a:effectLst/>
                <a:uLnTx/>
                <a:uFillTx/>
                <a:latin typeface="Gotham Medium"/>
                <a:ea typeface="+mn-ea"/>
                <a:cs typeface="Gotham Medium"/>
              </a:rPr>
              <a:t>You will then be taken to the membership platform login page. Log in to view your membership profile</a:t>
            </a:r>
          </a:p>
        </p:txBody>
      </p:sp>
    </p:spTree>
    <p:extLst>
      <p:ext uri="{BB962C8B-B14F-4D97-AF65-F5344CB8AC3E}">
        <p14:creationId xmlns:p14="http://schemas.microsoft.com/office/powerpoint/2010/main" val="2579759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7A72B-9A22-B5D7-26F9-F0DCA47CBDD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36E3D4-7A60-1C5C-3067-7313738C7B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sp>
        <p:nvSpPr>
          <p:cNvPr id="6" name="TextBox 5">
            <a:extLst>
              <a:ext uri="{FF2B5EF4-FFF2-40B4-BE49-F238E27FC236}">
                <a16:creationId xmlns:a16="http://schemas.microsoft.com/office/drawing/2014/main" id="{605A78EB-F87A-C5F1-E745-E1DA288521F4}"/>
              </a:ext>
            </a:extLst>
          </p:cNvPr>
          <p:cNvSpPr txBox="1"/>
          <p:nvPr/>
        </p:nvSpPr>
        <p:spPr>
          <a:xfrm>
            <a:off x="445154" y="972168"/>
            <a:ext cx="6569509"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Getting Started</a:t>
            </a:r>
          </a:p>
        </p:txBody>
      </p:sp>
      <p:cxnSp>
        <p:nvCxnSpPr>
          <p:cNvPr id="7" name="Straight Connector 6">
            <a:extLst>
              <a:ext uri="{FF2B5EF4-FFF2-40B4-BE49-F238E27FC236}">
                <a16:creationId xmlns:a16="http://schemas.microsoft.com/office/drawing/2014/main" id="{3FAB8589-E932-BAC9-8209-66B1533885CB}"/>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C1C3DA2-3EFD-22DB-B29A-322CEABD0803}"/>
              </a:ext>
            </a:extLst>
          </p:cNvPr>
          <p:cNvSpPr txBox="1"/>
          <p:nvPr/>
        </p:nvSpPr>
        <p:spPr>
          <a:xfrm>
            <a:off x="5144228" y="2326132"/>
            <a:ext cx="3465644" cy="99514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Once you have logged in, click on the ‘menu’ button which is shown, on the top left-hand side of the screen</a:t>
            </a:r>
          </a:p>
        </p:txBody>
      </p:sp>
      <p:sp>
        <p:nvSpPr>
          <p:cNvPr id="5" name="TextBox 4">
            <a:extLst>
              <a:ext uri="{FF2B5EF4-FFF2-40B4-BE49-F238E27FC236}">
                <a16:creationId xmlns:a16="http://schemas.microsoft.com/office/drawing/2014/main" id="{66E404D9-C081-78E5-51C2-85CDB50C8C80}"/>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31CF0045-935D-51CA-67C9-16B6A5F933BD}"/>
              </a:ext>
            </a:extLst>
          </p:cNvPr>
          <p:cNvPicPr>
            <a:picLocks noChangeAspect="1"/>
          </p:cNvPicPr>
          <p:nvPr/>
        </p:nvPicPr>
        <p:blipFill>
          <a:blip r:embed="rId3"/>
          <a:stretch>
            <a:fillRect/>
          </a:stretch>
        </p:blipFill>
        <p:spPr>
          <a:xfrm>
            <a:off x="395271" y="2326132"/>
            <a:ext cx="4189429" cy="155872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65783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F1CB8-8667-1FDB-E6F3-BC895D33860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D02661B-6041-1D27-5EE4-3846363957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sp>
        <p:nvSpPr>
          <p:cNvPr id="6" name="TextBox 5">
            <a:extLst>
              <a:ext uri="{FF2B5EF4-FFF2-40B4-BE49-F238E27FC236}">
                <a16:creationId xmlns:a16="http://schemas.microsoft.com/office/drawing/2014/main" id="{C1E044EE-CD0B-258D-C6C8-30346D68B242}"/>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 Tile</a:t>
            </a:r>
          </a:p>
        </p:txBody>
      </p:sp>
      <p:cxnSp>
        <p:nvCxnSpPr>
          <p:cNvPr id="7" name="Straight Connector 6">
            <a:extLst>
              <a:ext uri="{FF2B5EF4-FFF2-40B4-BE49-F238E27FC236}">
                <a16:creationId xmlns:a16="http://schemas.microsoft.com/office/drawing/2014/main" id="{485E94D4-E731-F026-C10A-8FC6109DEA33}"/>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CF43A14-45C4-16F9-B225-68FD50EF599E}"/>
              </a:ext>
            </a:extLst>
          </p:cNvPr>
          <p:cNvSpPr txBox="1"/>
          <p:nvPr/>
        </p:nvSpPr>
        <p:spPr>
          <a:xfrm>
            <a:off x="4488228" y="2150069"/>
            <a:ext cx="3465644" cy="2208746"/>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Depending on your role and permissions, you will then see various tiles available to you. Under the ‘My Club’ section, you will have tiles available to you which are </a:t>
            </a:r>
            <a:r>
              <a:rPr lang="en-US" sz="2500" baseline="-3000" dirty="0">
                <a:solidFill>
                  <a:srgbClr val="FF0000"/>
                </a:solidFill>
                <a:latin typeface="Gotham Medium"/>
                <a:cs typeface="Gotham Medium"/>
              </a:rPr>
              <a:t>only</a:t>
            </a:r>
            <a:r>
              <a:rPr lang="en-US" sz="2500" baseline="-3000" dirty="0">
                <a:solidFill>
                  <a:srgbClr val="133176"/>
                </a:solidFill>
                <a:latin typeface="Gotham Medium"/>
                <a:cs typeface="Gotham Medium"/>
              </a:rPr>
              <a:t> related to your club</a:t>
            </a:r>
          </a:p>
        </p:txBody>
      </p:sp>
      <p:sp>
        <p:nvSpPr>
          <p:cNvPr id="5" name="TextBox 4">
            <a:extLst>
              <a:ext uri="{FF2B5EF4-FFF2-40B4-BE49-F238E27FC236}">
                <a16:creationId xmlns:a16="http://schemas.microsoft.com/office/drawing/2014/main" id="{6EBDE7EF-128B-6A97-DB73-34DF920BCC98}"/>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D00D4DA2-4AC4-F5E4-602E-348DF11688A1}"/>
              </a:ext>
            </a:extLst>
          </p:cNvPr>
          <p:cNvPicPr>
            <a:picLocks noChangeAspect="1"/>
          </p:cNvPicPr>
          <p:nvPr/>
        </p:nvPicPr>
        <p:blipFill>
          <a:blip r:embed="rId3"/>
          <a:stretch>
            <a:fillRect/>
          </a:stretch>
        </p:blipFill>
        <p:spPr>
          <a:xfrm>
            <a:off x="453776" y="2087632"/>
            <a:ext cx="3669847" cy="23689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14441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71B12-C96A-3F90-3D87-A149279CD7C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C3749D8-9AD1-428A-D286-8446DE3D2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7A3B637B-A351-DB23-6E8B-8AF99A45A6BB}"/>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89D365D-B1F0-2C85-915B-6A92DCD2E853}"/>
              </a:ext>
            </a:extLst>
          </p:cNvPr>
          <p:cNvSpPr txBox="1"/>
          <p:nvPr/>
        </p:nvSpPr>
        <p:spPr>
          <a:xfrm>
            <a:off x="4351807" y="2563538"/>
            <a:ext cx="3465644" cy="687368"/>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To view your members, click on the ‘Members’ tile</a:t>
            </a:r>
          </a:p>
        </p:txBody>
      </p:sp>
      <p:sp>
        <p:nvSpPr>
          <p:cNvPr id="5" name="TextBox 4">
            <a:extLst>
              <a:ext uri="{FF2B5EF4-FFF2-40B4-BE49-F238E27FC236}">
                <a16:creationId xmlns:a16="http://schemas.microsoft.com/office/drawing/2014/main" id="{47C25B09-79EC-245D-8DF6-199FEDC4A552}"/>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11" name="Picture 10">
            <a:extLst>
              <a:ext uri="{FF2B5EF4-FFF2-40B4-BE49-F238E27FC236}">
                <a16:creationId xmlns:a16="http://schemas.microsoft.com/office/drawing/2014/main" id="{1277472C-58A3-B80F-098A-7F6EA302ED72}"/>
              </a:ext>
            </a:extLst>
          </p:cNvPr>
          <p:cNvPicPr>
            <a:picLocks noChangeAspect="1"/>
          </p:cNvPicPr>
          <p:nvPr/>
        </p:nvPicPr>
        <p:blipFill>
          <a:blip r:embed="rId3"/>
          <a:stretch>
            <a:fillRect/>
          </a:stretch>
        </p:blipFill>
        <p:spPr>
          <a:xfrm>
            <a:off x="560615" y="1761780"/>
            <a:ext cx="2733557" cy="3098288"/>
          </a:xfrm>
          <a:prstGeom prst="rect">
            <a:avLst/>
          </a:prstGeom>
        </p:spPr>
      </p:pic>
      <p:sp>
        <p:nvSpPr>
          <p:cNvPr id="2" name="TextBox 1">
            <a:extLst>
              <a:ext uri="{FF2B5EF4-FFF2-40B4-BE49-F238E27FC236}">
                <a16:creationId xmlns:a16="http://schemas.microsoft.com/office/drawing/2014/main" id="{5C99ED84-F7C4-C603-A704-14CF074F70FC}"/>
              </a:ext>
            </a:extLst>
          </p:cNvPr>
          <p:cNvSpPr txBox="1"/>
          <p:nvPr/>
        </p:nvSpPr>
        <p:spPr>
          <a:xfrm>
            <a:off x="445154" y="991224"/>
            <a:ext cx="6160267"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 Tile</a:t>
            </a:r>
          </a:p>
        </p:txBody>
      </p:sp>
    </p:spTree>
    <p:extLst>
      <p:ext uri="{BB962C8B-B14F-4D97-AF65-F5344CB8AC3E}">
        <p14:creationId xmlns:p14="http://schemas.microsoft.com/office/powerpoint/2010/main" val="2710322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DDCC9-112C-407D-3473-0D65B9A559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E9F704-C3F4-E362-0BF5-ECFF3913D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034749A0-8CD2-3115-E484-BAE6B10BDDD7}"/>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812CDF2-ACF8-9D6B-6712-3AC6801A0878}"/>
              </a:ext>
            </a:extLst>
          </p:cNvPr>
          <p:cNvSpPr txBox="1"/>
          <p:nvPr/>
        </p:nvSpPr>
        <p:spPr>
          <a:xfrm>
            <a:off x="5498985" y="1760664"/>
            <a:ext cx="3465644" cy="191847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then see a list of all members associated with your club/</a:t>
            </a:r>
            <a:r>
              <a:rPr lang="en-US" sz="2500" baseline="-3000" dirty="0" err="1">
                <a:solidFill>
                  <a:srgbClr val="133176"/>
                </a:solidFill>
                <a:latin typeface="Gotham Medium"/>
                <a:cs typeface="Gotham Medium"/>
              </a:rPr>
              <a:t>centre</a:t>
            </a:r>
            <a:r>
              <a:rPr lang="en-US" sz="2500" baseline="-3000" dirty="0">
                <a:solidFill>
                  <a:srgbClr val="133176"/>
                </a:solidFill>
                <a:latin typeface="Gotham Medium"/>
                <a:cs typeface="Gotham Medium"/>
              </a:rPr>
              <a:t>. This is a full list of anyone linked with your club/</a:t>
            </a:r>
            <a:r>
              <a:rPr lang="en-US" sz="2500" baseline="-3000" dirty="0" err="1">
                <a:solidFill>
                  <a:srgbClr val="133176"/>
                </a:solidFill>
                <a:latin typeface="Gotham Medium"/>
                <a:cs typeface="Gotham Medium"/>
              </a:rPr>
              <a:t>centre</a:t>
            </a:r>
            <a:r>
              <a:rPr lang="en-US" sz="2500" baseline="-3000" dirty="0">
                <a:solidFill>
                  <a:srgbClr val="133176"/>
                </a:solidFill>
                <a:latin typeface="Gotham Medium"/>
                <a:cs typeface="Gotham Medium"/>
              </a:rPr>
              <a:t>, regardless of their membership status or relationship with the club/</a:t>
            </a:r>
            <a:r>
              <a:rPr lang="en-US" sz="2500" baseline="-3000" dirty="0" err="1">
                <a:solidFill>
                  <a:srgbClr val="133176"/>
                </a:solidFill>
                <a:latin typeface="Gotham Medium"/>
                <a:cs typeface="Gotham Medium"/>
              </a:rPr>
              <a:t>centre</a:t>
            </a:r>
            <a:endParaRPr lang="en-US" sz="2500" baseline="-3000" dirty="0">
              <a:solidFill>
                <a:srgbClr val="133176"/>
              </a:solidFill>
              <a:latin typeface="Gotham Medium"/>
              <a:cs typeface="Gotham Medium"/>
            </a:endParaRPr>
          </a:p>
        </p:txBody>
      </p:sp>
      <p:sp>
        <p:nvSpPr>
          <p:cNvPr id="5" name="TextBox 4">
            <a:extLst>
              <a:ext uri="{FF2B5EF4-FFF2-40B4-BE49-F238E27FC236}">
                <a16:creationId xmlns:a16="http://schemas.microsoft.com/office/drawing/2014/main" id="{859DDB3E-9A33-7EDE-746A-EE51BECA07E9}"/>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D2F4637A-AA3D-9542-1CC0-F952DB30FBAD}"/>
              </a:ext>
            </a:extLst>
          </p:cNvPr>
          <p:cNvPicPr>
            <a:picLocks noChangeAspect="1"/>
          </p:cNvPicPr>
          <p:nvPr/>
        </p:nvPicPr>
        <p:blipFill>
          <a:blip r:embed="rId3"/>
          <a:stretch>
            <a:fillRect/>
          </a:stretch>
        </p:blipFill>
        <p:spPr>
          <a:xfrm>
            <a:off x="364273" y="2087935"/>
            <a:ext cx="5063757" cy="2368306"/>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8B092D9A-F42F-8372-E2F1-9D8A2D0A2D65}"/>
              </a:ext>
            </a:extLst>
          </p:cNvPr>
          <p:cNvSpPr txBox="1"/>
          <p:nvPr/>
        </p:nvSpPr>
        <p:spPr>
          <a:xfrm>
            <a:off x="445154" y="991224"/>
            <a:ext cx="6160267"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 List</a:t>
            </a:r>
          </a:p>
        </p:txBody>
      </p:sp>
    </p:spTree>
    <p:extLst>
      <p:ext uri="{BB962C8B-B14F-4D97-AF65-F5344CB8AC3E}">
        <p14:creationId xmlns:p14="http://schemas.microsoft.com/office/powerpoint/2010/main" val="1860754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537B0-FADB-4B8D-51D1-C16C45ECB6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824F1AD-FE6C-1E83-2DBF-6F9B00E40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F57443F9-EC66-497F-914F-360922098604}"/>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FE803AA-A78E-DC2C-0EFE-325E671938D9}"/>
              </a:ext>
            </a:extLst>
          </p:cNvPr>
          <p:cNvSpPr txBox="1"/>
          <p:nvPr/>
        </p:nvSpPr>
        <p:spPr>
          <a:xfrm>
            <a:off x="5216478" y="1796321"/>
            <a:ext cx="3912713" cy="2208746"/>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you are an admin member of more than one club/centre – you will see here the current one that you are viewing. You can select this box and switch to view another club/</a:t>
            </a:r>
            <a:r>
              <a:rPr lang="en-US" sz="2500" baseline="-3000" dirty="0" err="1">
                <a:solidFill>
                  <a:srgbClr val="133176"/>
                </a:solidFill>
                <a:latin typeface="Gotham Medium"/>
                <a:cs typeface="Gotham Medium"/>
              </a:rPr>
              <a:t>centre</a:t>
            </a:r>
            <a:r>
              <a:rPr lang="en-US" sz="2500" baseline="-3000" dirty="0">
                <a:solidFill>
                  <a:srgbClr val="133176"/>
                </a:solidFill>
                <a:latin typeface="Gotham Medium"/>
                <a:cs typeface="Gotham Medium"/>
              </a:rPr>
              <a:t> if you have permissions to do so</a:t>
            </a:r>
          </a:p>
        </p:txBody>
      </p:sp>
      <p:sp>
        <p:nvSpPr>
          <p:cNvPr id="5" name="TextBox 4">
            <a:extLst>
              <a:ext uri="{FF2B5EF4-FFF2-40B4-BE49-F238E27FC236}">
                <a16:creationId xmlns:a16="http://schemas.microsoft.com/office/drawing/2014/main" id="{8E2EA3EF-8434-FF8D-C9F8-1B0E5596E513}"/>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A2B3BD88-D606-2A6F-E099-CE9D2039ECF0}"/>
              </a:ext>
            </a:extLst>
          </p:cNvPr>
          <p:cNvPicPr>
            <a:picLocks noChangeAspect="1"/>
          </p:cNvPicPr>
          <p:nvPr/>
        </p:nvPicPr>
        <p:blipFill>
          <a:blip r:embed="rId3"/>
          <a:stretch>
            <a:fillRect/>
          </a:stretch>
        </p:blipFill>
        <p:spPr>
          <a:xfrm>
            <a:off x="507816" y="2112632"/>
            <a:ext cx="4668453" cy="1918474"/>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09055141-FE25-D7CB-5B31-5C1DDED8A138}"/>
              </a:ext>
            </a:extLst>
          </p:cNvPr>
          <p:cNvSpPr txBox="1"/>
          <p:nvPr/>
        </p:nvSpPr>
        <p:spPr>
          <a:xfrm>
            <a:off x="445154" y="991224"/>
            <a:ext cx="6630256"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 List</a:t>
            </a:r>
          </a:p>
        </p:txBody>
      </p:sp>
    </p:spTree>
    <p:extLst>
      <p:ext uri="{BB962C8B-B14F-4D97-AF65-F5344CB8AC3E}">
        <p14:creationId xmlns:p14="http://schemas.microsoft.com/office/powerpoint/2010/main" val="1887880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2F7CA-85E3-1379-7D42-2208EC78795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72F1137-735B-5A58-D2F5-6EBABF9853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57CC67EC-44D1-D529-CC31-CD6F02D13139}"/>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DDC634D-0192-CC2E-575B-A705CAE3E3F1}"/>
              </a:ext>
            </a:extLst>
          </p:cNvPr>
          <p:cNvSpPr txBox="1"/>
          <p:nvPr/>
        </p:nvSpPr>
        <p:spPr>
          <a:xfrm>
            <a:off x="4867083" y="2307502"/>
            <a:ext cx="3465644" cy="99514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can either use the filter to search for a member(s) or type their name in the search bar</a:t>
            </a:r>
          </a:p>
        </p:txBody>
      </p:sp>
      <p:sp>
        <p:nvSpPr>
          <p:cNvPr id="5" name="TextBox 4">
            <a:extLst>
              <a:ext uri="{FF2B5EF4-FFF2-40B4-BE49-F238E27FC236}">
                <a16:creationId xmlns:a16="http://schemas.microsoft.com/office/drawing/2014/main" id="{5254D563-A8B7-27BD-AB6C-20CBF2E2DCCE}"/>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B60DF787-D3E2-8F02-AD08-33C8BC11B10B}"/>
              </a:ext>
            </a:extLst>
          </p:cNvPr>
          <p:cNvPicPr>
            <a:picLocks noChangeAspect="1"/>
          </p:cNvPicPr>
          <p:nvPr/>
        </p:nvPicPr>
        <p:blipFill>
          <a:blip r:embed="rId3"/>
          <a:stretch>
            <a:fillRect/>
          </a:stretch>
        </p:blipFill>
        <p:spPr>
          <a:xfrm>
            <a:off x="560615" y="1778289"/>
            <a:ext cx="3591350" cy="2987598"/>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653CBD15-B0F7-182C-B325-1039FA925237}"/>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 List</a:t>
            </a:r>
          </a:p>
        </p:txBody>
      </p:sp>
    </p:spTree>
    <p:extLst>
      <p:ext uri="{BB962C8B-B14F-4D97-AF65-F5344CB8AC3E}">
        <p14:creationId xmlns:p14="http://schemas.microsoft.com/office/powerpoint/2010/main" val="4089997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EA528-2F9E-64DD-FDC7-43E6F206866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F10BFE-56A9-B871-2080-E3E3068820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423"/>
            <a:ext cx="9169401" cy="4894783"/>
          </a:xfrm>
          <a:prstGeom prst="rect">
            <a:avLst/>
          </a:prstGeom>
        </p:spPr>
      </p:pic>
      <p:cxnSp>
        <p:nvCxnSpPr>
          <p:cNvPr id="7" name="Straight Connector 6">
            <a:extLst>
              <a:ext uri="{FF2B5EF4-FFF2-40B4-BE49-F238E27FC236}">
                <a16:creationId xmlns:a16="http://schemas.microsoft.com/office/drawing/2014/main" id="{90B1F6BF-3674-633B-6407-D33CB21CAEE1}"/>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5563813-9577-4668-5E28-BAA2BEC9E2BE}"/>
              </a:ext>
            </a:extLst>
          </p:cNvPr>
          <p:cNvSpPr txBox="1"/>
          <p:nvPr/>
        </p:nvSpPr>
        <p:spPr>
          <a:xfrm>
            <a:off x="5595272" y="1723999"/>
            <a:ext cx="3465644" cy="191847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you have any members that have a family link, this icon will show under the family heading. You can click on the icon, and it will load details of the family members as shown on the screenshot</a:t>
            </a:r>
          </a:p>
        </p:txBody>
      </p:sp>
      <p:sp>
        <p:nvSpPr>
          <p:cNvPr id="5" name="TextBox 4">
            <a:extLst>
              <a:ext uri="{FF2B5EF4-FFF2-40B4-BE49-F238E27FC236}">
                <a16:creationId xmlns:a16="http://schemas.microsoft.com/office/drawing/2014/main" id="{ED2711F2-CE48-EA42-C86F-C0416E805BD6}"/>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AAB70312-DA3B-3D51-36A6-211A33C124CC}"/>
              </a:ext>
            </a:extLst>
          </p:cNvPr>
          <p:cNvPicPr>
            <a:picLocks noChangeAspect="1"/>
          </p:cNvPicPr>
          <p:nvPr/>
        </p:nvPicPr>
        <p:blipFill>
          <a:blip r:embed="rId3"/>
          <a:stretch>
            <a:fillRect/>
          </a:stretch>
        </p:blipFill>
        <p:spPr>
          <a:xfrm>
            <a:off x="445154" y="1737826"/>
            <a:ext cx="4432003" cy="1171988"/>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1211AF75-340E-2475-8C49-E408F83A6E92}"/>
              </a:ext>
            </a:extLst>
          </p:cNvPr>
          <p:cNvPicPr>
            <a:picLocks noChangeAspect="1"/>
          </p:cNvPicPr>
          <p:nvPr/>
        </p:nvPicPr>
        <p:blipFill>
          <a:blip r:embed="rId4"/>
          <a:stretch>
            <a:fillRect/>
          </a:stretch>
        </p:blipFill>
        <p:spPr>
          <a:xfrm>
            <a:off x="1391188" y="3023827"/>
            <a:ext cx="4112865" cy="1900669"/>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1A25D9B9-8A87-57BD-A574-A93285099EF2}"/>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 List</a:t>
            </a:r>
          </a:p>
        </p:txBody>
      </p:sp>
    </p:spTree>
    <p:extLst>
      <p:ext uri="{BB962C8B-B14F-4D97-AF65-F5344CB8AC3E}">
        <p14:creationId xmlns:p14="http://schemas.microsoft.com/office/powerpoint/2010/main" val="571464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2F810-A3C0-502F-00EC-F71ECF5FC6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117BEEE-3905-527F-75BA-C976DD5960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365"/>
            <a:ext cx="9169401" cy="4894783"/>
          </a:xfrm>
          <a:prstGeom prst="rect">
            <a:avLst/>
          </a:prstGeom>
        </p:spPr>
      </p:pic>
      <p:cxnSp>
        <p:nvCxnSpPr>
          <p:cNvPr id="7" name="Straight Connector 6">
            <a:extLst>
              <a:ext uri="{FF2B5EF4-FFF2-40B4-BE49-F238E27FC236}">
                <a16:creationId xmlns:a16="http://schemas.microsoft.com/office/drawing/2014/main" id="{321B5E2D-2A7F-7584-1C83-212843C8AAA4}"/>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74CEA38-25D7-E507-B6F3-374321848A6E}"/>
              </a:ext>
            </a:extLst>
          </p:cNvPr>
          <p:cNvSpPr txBox="1"/>
          <p:nvPr/>
        </p:nvSpPr>
        <p:spPr>
          <a:xfrm>
            <a:off x="416174" y="1870965"/>
            <a:ext cx="3465644" cy="2401042"/>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To view a member either simply click on their name or click the 3 dots which will open a small window </a:t>
            </a:r>
            <a:r>
              <a:rPr lang="en-US" sz="2500" baseline="-3000" dirty="0">
                <a:solidFill>
                  <a:srgbClr val="D3031C"/>
                </a:solidFill>
                <a:latin typeface="Gotham Medium"/>
                <a:cs typeface="Gotham Medium"/>
              </a:rPr>
              <a:t>(as shown)</a:t>
            </a:r>
            <a:r>
              <a:rPr lang="en-US" sz="2500" baseline="-3000" dirty="0">
                <a:solidFill>
                  <a:srgbClr val="133176"/>
                </a:solidFill>
                <a:latin typeface="Gotham Medium"/>
                <a:cs typeface="Gotham Medium"/>
              </a:rPr>
              <a:t> where you can then select ‘View Details’ . </a:t>
            </a:r>
          </a:p>
          <a:p>
            <a:pPr>
              <a:lnSpc>
                <a:spcPct val="120000"/>
              </a:lnSpc>
            </a:pPr>
            <a:r>
              <a:rPr lang="en-US" sz="2000" i="1" baseline="-3000" dirty="0">
                <a:latin typeface="Gotham Medium"/>
                <a:cs typeface="Gotham Medium"/>
              </a:rPr>
              <a:t>The transfer button is not a feature we will be using so can be ignored </a:t>
            </a:r>
          </a:p>
        </p:txBody>
      </p:sp>
      <p:sp>
        <p:nvSpPr>
          <p:cNvPr id="5" name="TextBox 4">
            <a:extLst>
              <a:ext uri="{FF2B5EF4-FFF2-40B4-BE49-F238E27FC236}">
                <a16:creationId xmlns:a16="http://schemas.microsoft.com/office/drawing/2014/main" id="{89B8B94D-A33B-87D6-7C45-317A8B9A5933}"/>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0B10EAEA-1DF7-0FF6-C99F-58352DCC0F4B}"/>
              </a:ext>
            </a:extLst>
          </p:cNvPr>
          <p:cNvPicPr>
            <a:picLocks noChangeAspect="1"/>
          </p:cNvPicPr>
          <p:nvPr/>
        </p:nvPicPr>
        <p:blipFill>
          <a:blip r:embed="rId3"/>
          <a:stretch>
            <a:fillRect/>
          </a:stretch>
        </p:blipFill>
        <p:spPr>
          <a:xfrm>
            <a:off x="4061190" y="2141832"/>
            <a:ext cx="4928839" cy="1274637"/>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CE84D7D1-93B4-3A6A-3C8D-7E2D6C778046}"/>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 List</a:t>
            </a:r>
          </a:p>
        </p:txBody>
      </p:sp>
    </p:spTree>
    <p:extLst>
      <p:ext uri="{BB962C8B-B14F-4D97-AF65-F5344CB8AC3E}">
        <p14:creationId xmlns:p14="http://schemas.microsoft.com/office/powerpoint/2010/main" val="32788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84DA4-F99C-1145-2638-A4AFE28BAE8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EA3ABD-CC49-B75A-F9B5-908779B52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440"/>
            <a:ext cx="9169401" cy="4894783"/>
          </a:xfrm>
          <a:prstGeom prst="rect">
            <a:avLst/>
          </a:prstGeom>
        </p:spPr>
      </p:pic>
      <p:cxnSp>
        <p:nvCxnSpPr>
          <p:cNvPr id="7" name="Straight Connector 6">
            <a:extLst>
              <a:ext uri="{FF2B5EF4-FFF2-40B4-BE49-F238E27FC236}">
                <a16:creationId xmlns:a16="http://schemas.microsoft.com/office/drawing/2014/main" id="{BD24CC4D-10FF-5D1A-C82C-7F1CEC77807C}"/>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3A0764F-0F92-2921-1382-A016486BBF56}"/>
              </a:ext>
            </a:extLst>
          </p:cNvPr>
          <p:cNvSpPr txBox="1"/>
          <p:nvPr/>
        </p:nvSpPr>
        <p:spPr>
          <a:xfrm>
            <a:off x="5595272" y="2104465"/>
            <a:ext cx="3465644" cy="99514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Once you have selected a member to view, you will see their individual profile details in a new window</a:t>
            </a:r>
          </a:p>
        </p:txBody>
      </p:sp>
      <p:sp>
        <p:nvSpPr>
          <p:cNvPr id="5" name="TextBox 4">
            <a:extLst>
              <a:ext uri="{FF2B5EF4-FFF2-40B4-BE49-F238E27FC236}">
                <a16:creationId xmlns:a16="http://schemas.microsoft.com/office/drawing/2014/main" id="{425BA8D2-7869-D8A7-949E-7493CF656C84}"/>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F8E58172-7619-D642-464D-7B66E4BC2EF0}"/>
              </a:ext>
            </a:extLst>
          </p:cNvPr>
          <p:cNvPicPr>
            <a:picLocks noChangeAspect="1"/>
          </p:cNvPicPr>
          <p:nvPr/>
        </p:nvPicPr>
        <p:blipFill>
          <a:blip r:embed="rId3"/>
          <a:stretch>
            <a:fillRect/>
          </a:stretch>
        </p:blipFill>
        <p:spPr>
          <a:xfrm>
            <a:off x="1008223" y="1792261"/>
            <a:ext cx="4174903" cy="3024082"/>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E2E634EC-657A-5A88-98E0-1FA88C34634A}"/>
              </a:ext>
            </a:extLst>
          </p:cNvPr>
          <p:cNvSpPr txBox="1"/>
          <p:nvPr/>
        </p:nvSpPr>
        <p:spPr>
          <a:xfrm>
            <a:off x="445154" y="991224"/>
            <a:ext cx="6160267"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 profile</a:t>
            </a:r>
          </a:p>
        </p:txBody>
      </p:sp>
    </p:spTree>
    <p:extLst>
      <p:ext uri="{BB962C8B-B14F-4D97-AF65-F5344CB8AC3E}">
        <p14:creationId xmlns:p14="http://schemas.microsoft.com/office/powerpoint/2010/main" val="4038849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85C58-ECC2-9F1F-B30C-5DFFD2B14E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D825F0B-7E03-6CA6-830E-39CB76C8CB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651"/>
            <a:ext cx="9169401" cy="4894783"/>
          </a:xfrm>
          <a:prstGeom prst="rect">
            <a:avLst/>
          </a:prstGeom>
        </p:spPr>
      </p:pic>
      <p:cxnSp>
        <p:nvCxnSpPr>
          <p:cNvPr id="7" name="Straight Connector 6">
            <a:extLst>
              <a:ext uri="{FF2B5EF4-FFF2-40B4-BE49-F238E27FC236}">
                <a16:creationId xmlns:a16="http://schemas.microsoft.com/office/drawing/2014/main" id="{E4F45A25-B891-D9AB-F582-51C0696553C5}"/>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E9CD382-E06A-A2E7-842B-465FA0104E64}"/>
              </a:ext>
            </a:extLst>
          </p:cNvPr>
          <p:cNvSpPr txBox="1"/>
          <p:nvPr/>
        </p:nvSpPr>
        <p:spPr>
          <a:xfrm>
            <a:off x="6610080" y="2104465"/>
            <a:ext cx="2450836" cy="1302921"/>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By clicking on ‘Update Details’, you will then be able to edit the basic details for that member</a:t>
            </a:r>
          </a:p>
        </p:txBody>
      </p:sp>
      <p:sp>
        <p:nvSpPr>
          <p:cNvPr id="5" name="TextBox 4">
            <a:extLst>
              <a:ext uri="{FF2B5EF4-FFF2-40B4-BE49-F238E27FC236}">
                <a16:creationId xmlns:a16="http://schemas.microsoft.com/office/drawing/2014/main" id="{44AC39D9-4977-27C7-DF0F-E8F37325ADD8}"/>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619506CB-0089-A7F3-2106-41B37662C82E}"/>
              </a:ext>
            </a:extLst>
          </p:cNvPr>
          <p:cNvPicPr>
            <a:picLocks noChangeAspect="1"/>
          </p:cNvPicPr>
          <p:nvPr/>
        </p:nvPicPr>
        <p:blipFill>
          <a:blip r:embed="rId4"/>
          <a:stretch>
            <a:fillRect/>
          </a:stretch>
        </p:blipFill>
        <p:spPr>
          <a:xfrm>
            <a:off x="217735" y="1581547"/>
            <a:ext cx="2098450" cy="1520008"/>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FBDCCE3F-EB87-D28B-5F7C-5946E46AC298}"/>
              </a:ext>
            </a:extLst>
          </p:cNvPr>
          <p:cNvPicPr>
            <a:picLocks noChangeAspect="1"/>
          </p:cNvPicPr>
          <p:nvPr/>
        </p:nvPicPr>
        <p:blipFill>
          <a:blip r:embed="rId5"/>
          <a:stretch>
            <a:fillRect/>
          </a:stretch>
        </p:blipFill>
        <p:spPr>
          <a:xfrm>
            <a:off x="2118282" y="1859741"/>
            <a:ext cx="4076161" cy="2946334"/>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7804C411-4DE5-DAFB-EA18-AAC8BD666C7E}"/>
              </a:ext>
            </a:extLst>
          </p:cNvPr>
          <p:cNvSpPr txBox="1"/>
          <p:nvPr/>
        </p:nvSpPr>
        <p:spPr>
          <a:xfrm>
            <a:off x="445154" y="991224"/>
            <a:ext cx="6160267"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Updating member details </a:t>
            </a:r>
          </a:p>
        </p:txBody>
      </p:sp>
    </p:spTree>
    <p:extLst>
      <p:ext uri="{BB962C8B-B14F-4D97-AF65-F5344CB8AC3E}">
        <p14:creationId xmlns:p14="http://schemas.microsoft.com/office/powerpoint/2010/main" val="3113683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F1771-6219-B253-F1F5-18539856AF4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90DD5F-FFAE-4FD0-BDE9-ED6786EE7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099"/>
            <a:ext cx="9169401" cy="4894783"/>
          </a:xfrm>
          <a:prstGeom prst="rect">
            <a:avLst/>
          </a:prstGeom>
        </p:spPr>
      </p:pic>
      <p:cxnSp>
        <p:nvCxnSpPr>
          <p:cNvPr id="7" name="Straight Connector 6">
            <a:extLst>
              <a:ext uri="{FF2B5EF4-FFF2-40B4-BE49-F238E27FC236}">
                <a16:creationId xmlns:a16="http://schemas.microsoft.com/office/drawing/2014/main" id="{25C096F7-7297-CEAB-7C7E-1F1E8DDF9E5E}"/>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BE89837-03F4-11FD-927B-1541CACA0D08}"/>
              </a:ext>
            </a:extLst>
          </p:cNvPr>
          <p:cNvSpPr txBox="1"/>
          <p:nvPr/>
        </p:nvSpPr>
        <p:spPr>
          <a:xfrm>
            <a:off x="560615" y="1938034"/>
            <a:ext cx="3494055" cy="2824299"/>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There is a ‘Password Notification’ box at the bottom of the basic details page which will allow you to send a ‘</a:t>
            </a:r>
            <a:r>
              <a:rPr lang="en-US" sz="2500" baseline="-3000" dirty="0">
                <a:solidFill>
                  <a:srgbClr val="D3031C"/>
                </a:solidFill>
                <a:latin typeface="Gotham Medium"/>
                <a:cs typeface="Gotham Medium"/>
              </a:rPr>
              <a:t>password reset email</a:t>
            </a:r>
            <a:r>
              <a:rPr lang="en-US" sz="2500" baseline="-3000" dirty="0">
                <a:solidFill>
                  <a:srgbClr val="133176"/>
                </a:solidFill>
                <a:latin typeface="Gotham Medium"/>
                <a:cs typeface="Gotham Medium"/>
              </a:rPr>
              <a:t>’ to the individual, if they have not yet created an account or possibly forgotten their password</a:t>
            </a:r>
          </a:p>
        </p:txBody>
      </p:sp>
      <p:sp>
        <p:nvSpPr>
          <p:cNvPr id="5" name="TextBox 4">
            <a:extLst>
              <a:ext uri="{FF2B5EF4-FFF2-40B4-BE49-F238E27FC236}">
                <a16:creationId xmlns:a16="http://schemas.microsoft.com/office/drawing/2014/main" id="{88CB4D5A-4A6A-9FF1-9D2E-7229C7E523E9}"/>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FE30759C-23B4-580D-F8CF-AD902DCFB76F}"/>
              </a:ext>
            </a:extLst>
          </p:cNvPr>
          <p:cNvPicPr>
            <a:picLocks noChangeAspect="1"/>
          </p:cNvPicPr>
          <p:nvPr/>
        </p:nvPicPr>
        <p:blipFill>
          <a:blip r:embed="rId4"/>
          <a:stretch>
            <a:fillRect/>
          </a:stretch>
        </p:blipFill>
        <p:spPr>
          <a:xfrm>
            <a:off x="4221205" y="1771938"/>
            <a:ext cx="2894518" cy="1008301"/>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B9532AE9-CC3B-3F38-6B3E-F4DEE7650BC4}"/>
              </a:ext>
            </a:extLst>
          </p:cNvPr>
          <p:cNvPicPr>
            <a:picLocks noChangeAspect="1"/>
          </p:cNvPicPr>
          <p:nvPr/>
        </p:nvPicPr>
        <p:blipFill>
          <a:blip r:embed="rId5"/>
          <a:stretch>
            <a:fillRect/>
          </a:stretch>
        </p:blipFill>
        <p:spPr>
          <a:xfrm>
            <a:off x="5471006" y="2701655"/>
            <a:ext cx="3289434" cy="1323292"/>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9C69CC5A-133C-D007-B583-D755FDC28B60}"/>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Updating member details </a:t>
            </a:r>
          </a:p>
        </p:txBody>
      </p:sp>
    </p:spTree>
    <p:extLst>
      <p:ext uri="{BB962C8B-B14F-4D97-AF65-F5344CB8AC3E}">
        <p14:creationId xmlns:p14="http://schemas.microsoft.com/office/powerpoint/2010/main" val="905055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359DC-0990-3C5E-0416-E16F53A1015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DDD0F20-7D50-83ED-41CB-095ED28748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5E302B63-2707-CC05-315B-23571DF00270}"/>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6D2B642-E2F3-E801-C028-4176B32F8945}"/>
              </a:ext>
            </a:extLst>
          </p:cNvPr>
          <p:cNvSpPr txBox="1"/>
          <p:nvPr/>
        </p:nvSpPr>
        <p:spPr>
          <a:xfrm>
            <a:off x="215317" y="1758926"/>
            <a:ext cx="4326673" cy="253402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The options on the side bar will allow you to navigate to various information on the individual. You can add an emergency contact and ‘Club Role’ is where you would allocate certain roles to an individual. Please be careful when assigning roles as certain roles will grant higher permissions and access to members details</a:t>
            </a:r>
          </a:p>
        </p:txBody>
      </p:sp>
      <p:sp>
        <p:nvSpPr>
          <p:cNvPr id="5" name="TextBox 4">
            <a:extLst>
              <a:ext uri="{FF2B5EF4-FFF2-40B4-BE49-F238E27FC236}">
                <a16:creationId xmlns:a16="http://schemas.microsoft.com/office/drawing/2014/main" id="{35019EC8-FB47-F207-D224-2539D2CF5D24}"/>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C6FD6E54-4946-6B9C-F440-066EAB73F0F9}"/>
              </a:ext>
            </a:extLst>
          </p:cNvPr>
          <p:cNvPicPr>
            <a:picLocks noChangeAspect="1"/>
          </p:cNvPicPr>
          <p:nvPr/>
        </p:nvPicPr>
        <p:blipFill>
          <a:blip r:embed="rId4"/>
          <a:stretch>
            <a:fillRect/>
          </a:stretch>
        </p:blipFill>
        <p:spPr>
          <a:xfrm>
            <a:off x="4584700" y="1709687"/>
            <a:ext cx="1302202" cy="1896040"/>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81EF7F5D-0A7E-7DD0-569E-939B6A6C90E5}"/>
              </a:ext>
            </a:extLst>
          </p:cNvPr>
          <p:cNvPicPr>
            <a:picLocks noChangeAspect="1"/>
          </p:cNvPicPr>
          <p:nvPr/>
        </p:nvPicPr>
        <p:blipFill>
          <a:blip r:embed="rId5"/>
          <a:stretch>
            <a:fillRect/>
          </a:stretch>
        </p:blipFill>
        <p:spPr>
          <a:xfrm>
            <a:off x="6263048" y="1638699"/>
            <a:ext cx="2766300" cy="1144404"/>
          </a:xfrm>
          <a:prstGeom prst="rect">
            <a:avLst/>
          </a:prstGeom>
          <a:ln>
            <a:noFill/>
          </a:ln>
          <a:effectLst>
            <a:outerShdw blurRad="190500" algn="tl" rotWithShape="0">
              <a:srgbClr val="000000">
                <a:alpha val="70000"/>
              </a:srgbClr>
            </a:outerShdw>
          </a:effectLst>
        </p:spPr>
      </p:pic>
      <p:pic>
        <p:nvPicPr>
          <p:cNvPr id="14" name="Picture 13">
            <a:extLst>
              <a:ext uri="{FF2B5EF4-FFF2-40B4-BE49-F238E27FC236}">
                <a16:creationId xmlns:a16="http://schemas.microsoft.com/office/drawing/2014/main" id="{03135DE7-809C-0CC7-7E8B-5060006E4115}"/>
              </a:ext>
            </a:extLst>
          </p:cNvPr>
          <p:cNvPicPr>
            <a:picLocks noChangeAspect="1"/>
          </p:cNvPicPr>
          <p:nvPr/>
        </p:nvPicPr>
        <p:blipFill>
          <a:blip r:embed="rId6"/>
          <a:stretch>
            <a:fillRect/>
          </a:stretch>
        </p:blipFill>
        <p:spPr>
          <a:xfrm>
            <a:off x="6096416" y="2907958"/>
            <a:ext cx="2766300" cy="1809907"/>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98D2BA8D-E5A5-A246-8779-ED3AFFD63D8F}"/>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Updating member details </a:t>
            </a:r>
          </a:p>
        </p:txBody>
      </p:sp>
    </p:spTree>
    <p:extLst>
      <p:ext uri="{BB962C8B-B14F-4D97-AF65-F5344CB8AC3E}">
        <p14:creationId xmlns:p14="http://schemas.microsoft.com/office/powerpoint/2010/main" val="3200014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8B0EE-C59D-97D2-D8F7-309567BE94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ECC91D-C49D-B0D5-4173-CD7C51B40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413433F4-DB0C-035B-6387-142357313C49}"/>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684B105-1E4E-F87D-D862-D76CD28BA975}"/>
              </a:ext>
            </a:extLst>
          </p:cNvPr>
          <p:cNvSpPr txBox="1"/>
          <p:nvPr/>
        </p:nvSpPr>
        <p:spPr>
          <a:xfrm>
            <a:off x="445154" y="1527629"/>
            <a:ext cx="5283583" cy="253402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Credentials will show any </a:t>
            </a:r>
            <a:r>
              <a:rPr lang="en-US" sz="2500" baseline="-3000" dirty="0" err="1">
                <a:solidFill>
                  <a:srgbClr val="133176"/>
                </a:solidFill>
                <a:latin typeface="Gotham Medium"/>
                <a:cs typeface="Gotham Medium"/>
              </a:rPr>
              <a:t>licences</a:t>
            </a:r>
            <a:r>
              <a:rPr lang="en-US" sz="2500" baseline="-3000" dirty="0">
                <a:solidFill>
                  <a:srgbClr val="133176"/>
                </a:solidFill>
                <a:latin typeface="Gotham Medium"/>
                <a:cs typeface="Gotham Medium"/>
              </a:rPr>
              <a:t>, qualifications, certification and any other attributes the individual holds. You will see that the status is shown on each credential – in the screenshot shown, the certificates are pending approval from BWSW. By selecting the credential, you will have more information available to you regarding the status. In instances where pre-requisites are required for a qualification for example, this will be shown</a:t>
            </a:r>
          </a:p>
        </p:txBody>
      </p:sp>
      <p:sp>
        <p:nvSpPr>
          <p:cNvPr id="5" name="TextBox 4">
            <a:extLst>
              <a:ext uri="{FF2B5EF4-FFF2-40B4-BE49-F238E27FC236}">
                <a16:creationId xmlns:a16="http://schemas.microsoft.com/office/drawing/2014/main" id="{841B4BE2-0154-4921-B96D-A8EC7151262F}"/>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0D98B8B0-6ECA-CFA2-EFB1-E8CAAB2D4B60}"/>
              </a:ext>
            </a:extLst>
          </p:cNvPr>
          <p:cNvPicPr>
            <a:picLocks noChangeAspect="1"/>
          </p:cNvPicPr>
          <p:nvPr/>
        </p:nvPicPr>
        <p:blipFill>
          <a:blip r:embed="rId4"/>
          <a:stretch>
            <a:fillRect/>
          </a:stretch>
        </p:blipFill>
        <p:spPr>
          <a:xfrm>
            <a:off x="5759266" y="1881922"/>
            <a:ext cx="3170454" cy="1913961"/>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091CADBD-4A91-9FC5-5ED0-4139AC4AEA18}"/>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Credentials </a:t>
            </a:r>
          </a:p>
        </p:txBody>
      </p:sp>
    </p:spTree>
    <p:extLst>
      <p:ext uri="{BB962C8B-B14F-4D97-AF65-F5344CB8AC3E}">
        <p14:creationId xmlns:p14="http://schemas.microsoft.com/office/powerpoint/2010/main" val="1487733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15042-592D-FDBE-05CC-380396AB176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8E4A415-97BD-06EE-D51D-42F7B16AA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392940A0-E60E-C8AF-B09B-E51DC5B8FF3F}"/>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63DBAE4-1F1D-29FD-C0F3-16EB28CD904C}"/>
              </a:ext>
            </a:extLst>
          </p:cNvPr>
          <p:cNvSpPr txBox="1"/>
          <p:nvPr/>
        </p:nvSpPr>
        <p:spPr>
          <a:xfrm>
            <a:off x="4572000" y="2197166"/>
            <a:ext cx="3324886" cy="161069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be restricted as to what credentials you can add for an individual, and for yourself. In most cases, the credential will be sent to BWSW for approval</a:t>
            </a:r>
          </a:p>
        </p:txBody>
      </p:sp>
      <p:sp>
        <p:nvSpPr>
          <p:cNvPr id="5" name="TextBox 4">
            <a:extLst>
              <a:ext uri="{FF2B5EF4-FFF2-40B4-BE49-F238E27FC236}">
                <a16:creationId xmlns:a16="http://schemas.microsoft.com/office/drawing/2014/main" id="{AC89383F-4B40-E6E0-EC3E-A45B2A36E7A6}"/>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D5451E7D-3FED-32AB-8887-20A360CBA46A}"/>
              </a:ext>
            </a:extLst>
          </p:cNvPr>
          <p:cNvPicPr>
            <a:picLocks noChangeAspect="1"/>
          </p:cNvPicPr>
          <p:nvPr/>
        </p:nvPicPr>
        <p:blipFill>
          <a:blip r:embed="rId4"/>
          <a:stretch>
            <a:fillRect/>
          </a:stretch>
        </p:blipFill>
        <p:spPr>
          <a:xfrm>
            <a:off x="560615" y="2483005"/>
            <a:ext cx="3410984" cy="1182310"/>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5F777E2F-D05E-A4AE-683A-F3CE86FEEEE8}"/>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Credentials </a:t>
            </a:r>
          </a:p>
        </p:txBody>
      </p:sp>
    </p:spTree>
    <p:extLst>
      <p:ext uri="{BB962C8B-B14F-4D97-AF65-F5344CB8AC3E}">
        <p14:creationId xmlns:p14="http://schemas.microsoft.com/office/powerpoint/2010/main" val="4188669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7D15E-E7A7-48B1-4251-0AC14797897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A101FED-9FE5-735A-08C5-79D25A6284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CEF33750-AA5F-B9D0-28C5-865D21AB540E}"/>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9ABA365-2052-B81B-5D68-1642E1FE8761}"/>
              </a:ext>
            </a:extLst>
          </p:cNvPr>
          <p:cNvSpPr txBox="1"/>
          <p:nvPr/>
        </p:nvSpPr>
        <p:spPr>
          <a:xfrm>
            <a:off x="4620174" y="2464248"/>
            <a:ext cx="3324886" cy="99514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To view, amend or add membership for the individual, click on ‘Go To Membership’</a:t>
            </a:r>
          </a:p>
        </p:txBody>
      </p:sp>
      <p:sp>
        <p:nvSpPr>
          <p:cNvPr id="5" name="TextBox 4">
            <a:extLst>
              <a:ext uri="{FF2B5EF4-FFF2-40B4-BE49-F238E27FC236}">
                <a16:creationId xmlns:a16="http://schemas.microsoft.com/office/drawing/2014/main" id="{BD862614-2C71-B86F-72C7-AC370E7C38F9}"/>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B4349730-EB2F-207C-9E0A-C283CFA8871B}"/>
              </a:ext>
            </a:extLst>
          </p:cNvPr>
          <p:cNvPicPr>
            <a:picLocks noChangeAspect="1"/>
          </p:cNvPicPr>
          <p:nvPr/>
        </p:nvPicPr>
        <p:blipFill>
          <a:blip r:embed="rId4"/>
          <a:stretch>
            <a:fillRect/>
          </a:stretch>
        </p:blipFill>
        <p:spPr>
          <a:xfrm>
            <a:off x="560615" y="2116937"/>
            <a:ext cx="3426153" cy="2292955"/>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85991565-361E-2F42-E10A-48739868D944}"/>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Membership</a:t>
            </a:r>
          </a:p>
        </p:txBody>
      </p:sp>
    </p:spTree>
    <p:extLst>
      <p:ext uri="{BB962C8B-B14F-4D97-AF65-F5344CB8AC3E}">
        <p14:creationId xmlns:p14="http://schemas.microsoft.com/office/powerpoint/2010/main" val="895385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B313D-5976-2771-D1B9-01F90B7C0EC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40A5E09-0F77-9A67-6327-2CF10967E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C6ADA4A8-ABA8-D3DB-8B1F-669A3FAB2742}"/>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8D36A37-4D6E-191C-8C28-6A65F23E8D35}"/>
              </a:ext>
            </a:extLst>
          </p:cNvPr>
          <p:cNvSpPr txBox="1"/>
          <p:nvPr/>
        </p:nvSpPr>
        <p:spPr>
          <a:xfrm>
            <a:off x="445154" y="1745686"/>
            <a:ext cx="4479221" cy="2226250"/>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now see the current membership the individual has, which is showing as active but is available to be renewed. There is a ‘bulk renewal’ function which would be a preferred method if you have multiple memberships to renew. If you are renewing one membership, you can proceed with this method</a:t>
            </a:r>
          </a:p>
        </p:txBody>
      </p:sp>
      <p:sp>
        <p:nvSpPr>
          <p:cNvPr id="5" name="TextBox 4">
            <a:extLst>
              <a:ext uri="{FF2B5EF4-FFF2-40B4-BE49-F238E27FC236}">
                <a16:creationId xmlns:a16="http://schemas.microsoft.com/office/drawing/2014/main" id="{B418622D-E6CF-35BF-0B0D-AD4E5156CD0F}"/>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946EE9E7-F039-8381-A402-1C7BC479B0F3}"/>
              </a:ext>
            </a:extLst>
          </p:cNvPr>
          <p:cNvPicPr>
            <a:picLocks noChangeAspect="1"/>
          </p:cNvPicPr>
          <p:nvPr/>
        </p:nvPicPr>
        <p:blipFill>
          <a:blip r:embed="rId4"/>
          <a:stretch>
            <a:fillRect/>
          </a:stretch>
        </p:blipFill>
        <p:spPr>
          <a:xfrm>
            <a:off x="4951616" y="1874135"/>
            <a:ext cx="3635346" cy="2097801"/>
          </a:xfrm>
          <a:prstGeom prst="rect">
            <a:avLst/>
          </a:prstGeom>
        </p:spPr>
      </p:pic>
      <p:sp>
        <p:nvSpPr>
          <p:cNvPr id="2" name="TextBox 1">
            <a:extLst>
              <a:ext uri="{FF2B5EF4-FFF2-40B4-BE49-F238E27FC236}">
                <a16:creationId xmlns:a16="http://schemas.microsoft.com/office/drawing/2014/main" id="{26B25335-C827-ED02-3D1B-9583F28A93B9}"/>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Membership</a:t>
            </a:r>
          </a:p>
        </p:txBody>
      </p:sp>
    </p:spTree>
    <p:extLst>
      <p:ext uri="{BB962C8B-B14F-4D97-AF65-F5344CB8AC3E}">
        <p14:creationId xmlns:p14="http://schemas.microsoft.com/office/powerpoint/2010/main" val="3115439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75E35-041F-2AE0-BF05-63B4265E250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1F8E78-3F3C-86ED-B9C5-BD49D3A1F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ED61AB06-E82B-6B93-E5DD-C99734FF8DB5}"/>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7E421B4-3FF2-BD10-0BB7-8EB6520BA6A8}"/>
              </a:ext>
            </a:extLst>
          </p:cNvPr>
          <p:cNvSpPr txBox="1"/>
          <p:nvPr/>
        </p:nvSpPr>
        <p:spPr>
          <a:xfrm>
            <a:off x="139031" y="1480006"/>
            <a:ext cx="5878326" cy="284180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The membership category has been automatically selected for the individual based on the previous membership or what is now available. For example, if this junior had now turned 19, a junior membership would not be available for selection. You can then save and continue if you need to edit another membership or move to the checkout (you can return to your basket at any point by selecting the basket icon near your name). Information on making payments is included further in this guide. If you wish to exit, click ‘Back To Members’ at the top</a:t>
            </a:r>
          </a:p>
        </p:txBody>
      </p:sp>
      <p:sp>
        <p:nvSpPr>
          <p:cNvPr id="5" name="TextBox 4">
            <a:extLst>
              <a:ext uri="{FF2B5EF4-FFF2-40B4-BE49-F238E27FC236}">
                <a16:creationId xmlns:a16="http://schemas.microsoft.com/office/drawing/2014/main" id="{3B058DD1-8E76-8502-9FE6-AB40EA803E61}"/>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F5A84845-47F5-DADE-1026-D0FF8A91EBBC}"/>
              </a:ext>
            </a:extLst>
          </p:cNvPr>
          <p:cNvPicPr>
            <a:picLocks noChangeAspect="1"/>
          </p:cNvPicPr>
          <p:nvPr/>
        </p:nvPicPr>
        <p:blipFill>
          <a:blip r:embed="rId4"/>
          <a:stretch>
            <a:fillRect/>
          </a:stretch>
        </p:blipFill>
        <p:spPr>
          <a:xfrm>
            <a:off x="6391580" y="1543845"/>
            <a:ext cx="2728085" cy="2122997"/>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0697B108-5589-409D-E8EE-BE3972C7714A}"/>
              </a:ext>
            </a:extLst>
          </p:cNvPr>
          <p:cNvPicPr>
            <a:picLocks noChangeAspect="1"/>
          </p:cNvPicPr>
          <p:nvPr/>
        </p:nvPicPr>
        <p:blipFill>
          <a:blip r:embed="rId5"/>
          <a:stretch>
            <a:fillRect/>
          </a:stretch>
        </p:blipFill>
        <p:spPr>
          <a:xfrm>
            <a:off x="6428168" y="2742797"/>
            <a:ext cx="1627207" cy="1607892"/>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416A423F-7291-1BB5-AF1C-B68655B7EF0A}"/>
              </a:ext>
            </a:extLst>
          </p:cNvPr>
          <p:cNvPicPr>
            <a:picLocks noChangeAspect="1"/>
          </p:cNvPicPr>
          <p:nvPr/>
        </p:nvPicPr>
        <p:blipFill>
          <a:blip r:embed="rId6"/>
          <a:stretch>
            <a:fillRect/>
          </a:stretch>
        </p:blipFill>
        <p:spPr>
          <a:xfrm>
            <a:off x="5588895" y="4350689"/>
            <a:ext cx="1999917" cy="741263"/>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A24BC680-B063-1CA9-DB2C-1D22383E5264}"/>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Membership</a:t>
            </a:r>
          </a:p>
        </p:txBody>
      </p:sp>
    </p:spTree>
    <p:extLst>
      <p:ext uri="{BB962C8B-B14F-4D97-AF65-F5344CB8AC3E}">
        <p14:creationId xmlns:p14="http://schemas.microsoft.com/office/powerpoint/2010/main" val="3610171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A9E90-1436-C3A4-6D51-2EF1E8A4B75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8A77282-5492-3380-517E-1C2D57347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C9879277-6DC3-35DF-9A92-36C25567F7E0}"/>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3C7C259-7A77-4821-FABC-FB4FC1CF61C3}"/>
              </a:ext>
            </a:extLst>
          </p:cNvPr>
          <p:cNvSpPr txBox="1"/>
          <p:nvPr/>
        </p:nvSpPr>
        <p:spPr>
          <a:xfrm>
            <a:off x="838845" y="1840831"/>
            <a:ext cx="5120563" cy="687368"/>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To add a new member, click on ‘Add Member’ at the top of the club members list page</a:t>
            </a:r>
          </a:p>
        </p:txBody>
      </p:sp>
      <p:sp>
        <p:nvSpPr>
          <p:cNvPr id="5" name="TextBox 4">
            <a:extLst>
              <a:ext uri="{FF2B5EF4-FFF2-40B4-BE49-F238E27FC236}">
                <a16:creationId xmlns:a16="http://schemas.microsoft.com/office/drawing/2014/main" id="{7A1C4E53-06AE-E450-DA87-C05AA72B9D90}"/>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E2102E1D-ABBB-D45E-2045-4BF0FDFAC872}"/>
              </a:ext>
            </a:extLst>
          </p:cNvPr>
          <p:cNvPicPr>
            <a:picLocks noChangeAspect="1"/>
          </p:cNvPicPr>
          <p:nvPr/>
        </p:nvPicPr>
        <p:blipFill>
          <a:blip r:embed="rId4"/>
          <a:stretch>
            <a:fillRect/>
          </a:stretch>
        </p:blipFill>
        <p:spPr>
          <a:xfrm>
            <a:off x="560615" y="2883675"/>
            <a:ext cx="5969620" cy="973600"/>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033EC612-F9BA-50B4-DD4A-4FFBFEF01998}"/>
              </a:ext>
            </a:extLst>
          </p:cNvPr>
          <p:cNvSpPr txBox="1"/>
          <p:nvPr/>
        </p:nvSpPr>
        <p:spPr>
          <a:xfrm>
            <a:off x="445154" y="991224"/>
            <a:ext cx="6160267"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Adding a new member </a:t>
            </a:r>
          </a:p>
        </p:txBody>
      </p:sp>
    </p:spTree>
    <p:extLst>
      <p:ext uri="{BB962C8B-B14F-4D97-AF65-F5344CB8AC3E}">
        <p14:creationId xmlns:p14="http://schemas.microsoft.com/office/powerpoint/2010/main" val="895669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BE673-969E-6943-B100-1613E844E1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2CBF09D-D9D2-6DF8-D19B-C9948A3B6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353E05FB-FBDB-97EC-2D60-A414FC91241E}"/>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24FFD2A-2596-7EA3-9A7C-79F82060D89E}"/>
              </a:ext>
            </a:extLst>
          </p:cNvPr>
          <p:cNvSpPr txBox="1"/>
          <p:nvPr/>
        </p:nvSpPr>
        <p:spPr>
          <a:xfrm>
            <a:off x="206559" y="1626778"/>
            <a:ext cx="5902151" cy="3132076"/>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This will bring up a form which is similar to the sign-up form where you will enter the personal details for the individual. Ensure you enter all their details accurately. </a:t>
            </a:r>
            <a:r>
              <a:rPr lang="en-US" sz="2500" baseline="-3000" dirty="0">
                <a:solidFill>
                  <a:srgbClr val="D3031C"/>
                </a:solidFill>
                <a:latin typeface="Gotham Medium"/>
                <a:cs typeface="Gotham Medium"/>
              </a:rPr>
              <a:t>An email address must be entered for any individual being added. </a:t>
            </a:r>
            <a:r>
              <a:rPr lang="en-US" sz="2500" baseline="-3000" dirty="0">
                <a:solidFill>
                  <a:srgbClr val="133176"/>
                </a:solidFill>
                <a:latin typeface="Gotham Medium"/>
                <a:cs typeface="Gotham Medium"/>
              </a:rPr>
              <a:t>In the case of a child, we have allowed the facility to add a duplicate email address. Please ensure that entering duplicate email addresses is restricted to children only where an email address does not exist. Once you have entered all details, you will need to tick the declaration box</a:t>
            </a:r>
          </a:p>
        </p:txBody>
      </p:sp>
      <p:sp>
        <p:nvSpPr>
          <p:cNvPr id="5" name="TextBox 4">
            <a:extLst>
              <a:ext uri="{FF2B5EF4-FFF2-40B4-BE49-F238E27FC236}">
                <a16:creationId xmlns:a16="http://schemas.microsoft.com/office/drawing/2014/main" id="{CE1A3A3F-9D3F-5AE2-3A64-F6C80B22AFF9}"/>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647B1BD6-B036-367C-3C48-AD65B1FB69D6}"/>
              </a:ext>
            </a:extLst>
          </p:cNvPr>
          <p:cNvPicPr>
            <a:picLocks noChangeAspect="1"/>
          </p:cNvPicPr>
          <p:nvPr/>
        </p:nvPicPr>
        <p:blipFill>
          <a:blip r:embed="rId4"/>
          <a:stretch>
            <a:fillRect/>
          </a:stretch>
        </p:blipFill>
        <p:spPr>
          <a:xfrm>
            <a:off x="6611698" y="1514202"/>
            <a:ext cx="2179013" cy="2853783"/>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1BB917C4-4CB3-AE43-0782-43E25E946844}"/>
              </a:ext>
            </a:extLst>
          </p:cNvPr>
          <p:cNvPicPr>
            <a:picLocks noChangeAspect="1"/>
          </p:cNvPicPr>
          <p:nvPr/>
        </p:nvPicPr>
        <p:blipFill>
          <a:blip r:embed="rId5"/>
          <a:stretch>
            <a:fillRect/>
          </a:stretch>
        </p:blipFill>
        <p:spPr>
          <a:xfrm>
            <a:off x="6079330" y="4383311"/>
            <a:ext cx="2809466" cy="651263"/>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263CF4C5-90AF-319F-C668-C530BD98D035}"/>
              </a:ext>
            </a:extLst>
          </p:cNvPr>
          <p:cNvSpPr txBox="1"/>
          <p:nvPr/>
        </p:nvSpPr>
        <p:spPr>
          <a:xfrm>
            <a:off x="445154" y="991224"/>
            <a:ext cx="6160267"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Adding a new member</a:t>
            </a:r>
          </a:p>
        </p:txBody>
      </p:sp>
    </p:spTree>
    <p:extLst>
      <p:ext uri="{BB962C8B-B14F-4D97-AF65-F5344CB8AC3E}">
        <p14:creationId xmlns:p14="http://schemas.microsoft.com/office/powerpoint/2010/main" val="2407110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3C4BE-FE57-2D1D-392E-330C110549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C12C287-3EEB-12E8-0B73-24DB0F302D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75432B27-0D35-1644-C38A-F6364214A288}"/>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4543FC6-F5E3-CBF1-2183-C59FBEE94B2A}"/>
              </a:ext>
            </a:extLst>
          </p:cNvPr>
          <p:cNvSpPr txBox="1"/>
          <p:nvPr/>
        </p:nvSpPr>
        <p:spPr>
          <a:xfrm>
            <a:off x="699730" y="1734165"/>
            <a:ext cx="3713211" cy="2226250"/>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The membership database will attempt to go through a de-duplication process to ensure that the same individual is not added twice. Please contact us if you are having difficulties here which are blocking you from proceeding</a:t>
            </a:r>
          </a:p>
          <a:p>
            <a:pPr>
              <a:lnSpc>
                <a:spcPct val="120000"/>
              </a:lnSpc>
            </a:pPr>
            <a:r>
              <a:rPr lang="en-US" sz="2500" baseline="-3000" dirty="0">
                <a:solidFill>
                  <a:srgbClr val="133176"/>
                </a:solidFill>
                <a:latin typeface="Gotham Medium"/>
                <a:cs typeface="Gotham Medium"/>
                <a:hlinkClick r:id="rId4"/>
              </a:rPr>
              <a:t>membership@bwsf.co.uk</a:t>
            </a:r>
            <a:r>
              <a:rPr lang="en-US" sz="2500" baseline="-3000" dirty="0">
                <a:solidFill>
                  <a:srgbClr val="133176"/>
                </a:solidFill>
                <a:latin typeface="Gotham Medium"/>
                <a:cs typeface="Gotham Medium"/>
              </a:rPr>
              <a:t> </a:t>
            </a:r>
          </a:p>
        </p:txBody>
      </p:sp>
      <p:sp>
        <p:nvSpPr>
          <p:cNvPr id="5" name="TextBox 4">
            <a:extLst>
              <a:ext uri="{FF2B5EF4-FFF2-40B4-BE49-F238E27FC236}">
                <a16:creationId xmlns:a16="http://schemas.microsoft.com/office/drawing/2014/main" id="{993689C1-B92E-9ACA-EC16-1C99AED906A8}"/>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696EFD72-845D-FD50-4027-E4576C178127}"/>
              </a:ext>
            </a:extLst>
          </p:cNvPr>
          <p:cNvPicPr>
            <a:picLocks noChangeAspect="1"/>
          </p:cNvPicPr>
          <p:nvPr/>
        </p:nvPicPr>
        <p:blipFill>
          <a:blip r:embed="rId5"/>
          <a:stretch>
            <a:fillRect/>
          </a:stretch>
        </p:blipFill>
        <p:spPr>
          <a:xfrm>
            <a:off x="4902416" y="2108581"/>
            <a:ext cx="3434290" cy="1651019"/>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6930F1F1-D5D1-8392-2234-20FF1F7656E2}"/>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Adding a new member</a:t>
            </a:r>
          </a:p>
        </p:txBody>
      </p:sp>
    </p:spTree>
    <p:extLst>
      <p:ext uri="{BB962C8B-B14F-4D97-AF65-F5344CB8AC3E}">
        <p14:creationId xmlns:p14="http://schemas.microsoft.com/office/powerpoint/2010/main" val="183324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977BA-F24B-0C5E-AB41-8845B2B557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50C463-C173-10C3-615C-8D8A5B835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6043099E-F10E-CF3D-16AF-20BB76BE9FF7}"/>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69C8EA7-7A60-8416-E3DB-857CB538ADED}"/>
              </a:ext>
            </a:extLst>
          </p:cNvPr>
          <p:cNvSpPr txBox="1"/>
          <p:nvPr/>
        </p:nvSpPr>
        <p:spPr>
          <a:xfrm>
            <a:off x="560615" y="1732358"/>
            <a:ext cx="4838684" cy="2824299"/>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the individual has been added, you will receive a Success message. The individual will be sent an email advising them that they have been added to your club/</a:t>
            </a:r>
            <a:r>
              <a:rPr lang="en-US" sz="2500" baseline="-3000" dirty="0" err="1">
                <a:solidFill>
                  <a:srgbClr val="133176"/>
                </a:solidFill>
                <a:latin typeface="Gotham Medium"/>
                <a:cs typeface="Gotham Medium"/>
              </a:rPr>
              <a:t>centre</a:t>
            </a:r>
            <a:r>
              <a:rPr lang="en-US" sz="2500" baseline="-3000" dirty="0">
                <a:solidFill>
                  <a:srgbClr val="133176"/>
                </a:solidFill>
                <a:latin typeface="Gotham Medium"/>
                <a:cs typeface="Gotham Medium"/>
              </a:rPr>
              <a:t> and will prompt them to login to the platform. You can then add another member or edit this member. If you add another member, the address entered previously will be entered as default</a:t>
            </a:r>
          </a:p>
        </p:txBody>
      </p:sp>
      <p:sp>
        <p:nvSpPr>
          <p:cNvPr id="5" name="TextBox 4">
            <a:extLst>
              <a:ext uri="{FF2B5EF4-FFF2-40B4-BE49-F238E27FC236}">
                <a16:creationId xmlns:a16="http://schemas.microsoft.com/office/drawing/2014/main" id="{89AFC6ED-D2D8-E9DF-46BF-A3C99B4F4600}"/>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F0CE4606-9E96-7FB2-64BE-51AD83966CC7}"/>
              </a:ext>
            </a:extLst>
          </p:cNvPr>
          <p:cNvPicPr>
            <a:picLocks noChangeAspect="1"/>
          </p:cNvPicPr>
          <p:nvPr/>
        </p:nvPicPr>
        <p:blipFill>
          <a:blip r:embed="rId4"/>
          <a:stretch>
            <a:fillRect/>
          </a:stretch>
        </p:blipFill>
        <p:spPr>
          <a:xfrm>
            <a:off x="5845364" y="1785359"/>
            <a:ext cx="2903005" cy="3110362"/>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BAEB83D8-FC0E-7632-929E-C8B589FD5B9E}"/>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Adding a new member</a:t>
            </a:r>
          </a:p>
        </p:txBody>
      </p:sp>
    </p:spTree>
    <p:extLst>
      <p:ext uri="{BB962C8B-B14F-4D97-AF65-F5344CB8AC3E}">
        <p14:creationId xmlns:p14="http://schemas.microsoft.com/office/powerpoint/2010/main" val="1497777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FD384-35EF-DF19-D927-1AC22AA2AB4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294C185-8EEA-B2D4-CBA1-8DF6EFABD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BDDDB0A0-667B-3608-D480-7186B0B6B6C5}"/>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D29B598-E443-58D2-9610-74755656044A}"/>
              </a:ext>
            </a:extLst>
          </p:cNvPr>
          <p:cNvSpPr txBox="1"/>
          <p:nvPr/>
        </p:nvSpPr>
        <p:spPr>
          <a:xfrm>
            <a:off x="5508809" y="2062532"/>
            <a:ext cx="3436964" cy="1900970"/>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Once you have finished adding any new members, you can return to the club list page. You may need to refresh your browser for the new members to be displayed</a:t>
            </a:r>
          </a:p>
        </p:txBody>
      </p:sp>
      <p:sp>
        <p:nvSpPr>
          <p:cNvPr id="5" name="TextBox 4">
            <a:extLst>
              <a:ext uri="{FF2B5EF4-FFF2-40B4-BE49-F238E27FC236}">
                <a16:creationId xmlns:a16="http://schemas.microsoft.com/office/drawing/2014/main" id="{AE9970DC-5016-0C93-61E0-3FC390069727}"/>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11" name="Picture 10">
            <a:extLst>
              <a:ext uri="{FF2B5EF4-FFF2-40B4-BE49-F238E27FC236}">
                <a16:creationId xmlns:a16="http://schemas.microsoft.com/office/drawing/2014/main" id="{7C03209F-0AB5-1A26-7C3A-0B70220B1D73}"/>
              </a:ext>
            </a:extLst>
          </p:cNvPr>
          <p:cNvPicPr>
            <a:picLocks noChangeAspect="1"/>
          </p:cNvPicPr>
          <p:nvPr/>
        </p:nvPicPr>
        <p:blipFill>
          <a:blip r:embed="rId4"/>
          <a:stretch>
            <a:fillRect/>
          </a:stretch>
        </p:blipFill>
        <p:spPr>
          <a:xfrm>
            <a:off x="234138" y="2311045"/>
            <a:ext cx="4988312" cy="1417763"/>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845FB186-1511-703B-7EC3-6CD4FC6ED9A4}"/>
              </a:ext>
            </a:extLst>
          </p:cNvPr>
          <p:cNvSpPr txBox="1"/>
          <p:nvPr/>
        </p:nvSpPr>
        <p:spPr>
          <a:xfrm>
            <a:off x="445154" y="991224"/>
            <a:ext cx="6160267"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Return to members list</a:t>
            </a:r>
          </a:p>
        </p:txBody>
      </p:sp>
    </p:spTree>
    <p:extLst>
      <p:ext uri="{BB962C8B-B14F-4D97-AF65-F5344CB8AC3E}">
        <p14:creationId xmlns:p14="http://schemas.microsoft.com/office/powerpoint/2010/main" val="3754160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46E4-C7EA-FF73-5AB5-F9B966C1846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EEA00A9-6387-1F4D-8E29-1CB4624812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11D91F70-549A-DA0C-6241-40CE4FFB3324}"/>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D89974D-A63A-93DB-2DB7-60657EE7BE4D}"/>
              </a:ext>
            </a:extLst>
          </p:cNvPr>
          <p:cNvSpPr txBox="1"/>
          <p:nvPr/>
        </p:nvSpPr>
        <p:spPr>
          <a:xfrm>
            <a:off x="5719824" y="1906802"/>
            <a:ext cx="2863561" cy="1593193"/>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the members you have added are a family, you will need to click on the ‘+’ icon to link them as family members</a:t>
            </a:r>
          </a:p>
        </p:txBody>
      </p:sp>
      <p:sp>
        <p:nvSpPr>
          <p:cNvPr id="5" name="TextBox 4">
            <a:extLst>
              <a:ext uri="{FF2B5EF4-FFF2-40B4-BE49-F238E27FC236}">
                <a16:creationId xmlns:a16="http://schemas.microsoft.com/office/drawing/2014/main" id="{105DDDD3-E778-89AD-71E2-EC9BB8A84F3E}"/>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D402BB1B-4488-7E9E-8786-CBBBC2FC6CCC}"/>
              </a:ext>
            </a:extLst>
          </p:cNvPr>
          <p:cNvPicPr>
            <a:picLocks noChangeAspect="1"/>
          </p:cNvPicPr>
          <p:nvPr/>
        </p:nvPicPr>
        <p:blipFill>
          <a:blip r:embed="rId4"/>
          <a:stretch>
            <a:fillRect/>
          </a:stretch>
        </p:blipFill>
        <p:spPr>
          <a:xfrm>
            <a:off x="560615" y="2325016"/>
            <a:ext cx="4750420" cy="1230071"/>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A04DEC79-A7EA-7280-E17C-85576F0C8B11}"/>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3469537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3E08A-4DC0-7B15-8A17-E6B0F7C1F6C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E8F41C-D3C8-FD7A-78E6-D819690B8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D2B9CF6F-A417-2427-FB39-9DA1A3A41FD3}"/>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A9D00F6-7106-1F8D-6525-6C84CD183E8E}"/>
              </a:ext>
            </a:extLst>
          </p:cNvPr>
          <p:cNvSpPr txBox="1"/>
          <p:nvPr/>
        </p:nvSpPr>
        <p:spPr>
          <a:xfrm>
            <a:off x="838845" y="1798429"/>
            <a:ext cx="3647779" cy="253402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After clicking on the ‘+’ icon you will have a new window open, click on ‘+ Add Family’ and on the left-hand side, you will then be able to add family members. The platform will ask you to choose a family name, and then use the drop-down menu to select members to add</a:t>
            </a:r>
          </a:p>
        </p:txBody>
      </p:sp>
      <p:sp>
        <p:nvSpPr>
          <p:cNvPr id="5" name="TextBox 4">
            <a:extLst>
              <a:ext uri="{FF2B5EF4-FFF2-40B4-BE49-F238E27FC236}">
                <a16:creationId xmlns:a16="http://schemas.microsoft.com/office/drawing/2014/main" id="{F4E18183-A56F-8BF4-7CB0-F286A971D681}"/>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11" name="Picture 10">
            <a:extLst>
              <a:ext uri="{FF2B5EF4-FFF2-40B4-BE49-F238E27FC236}">
                <a16:creationId xmlns:a16="http://schemas.microsoft.com/office/drawing/2014/main" id="{C6423932-C48F-8714-2BE8-A770276C5088}"/>
              </a:ext>
            </a:extLst>
          </p:cNvPr>
          <p:cNvPicPr>
            <a:picLocks noChangeAspect="1"/>
          </p:cNvPicPr>
          <p:nvPr/>
        </p:nvPicPr>
        <p:blipFill>
          <a:blip r:embed="rId4"/>
          <a:stretch>
            <a:fillRect/>
          </a:stretch>
        </p:blipFill>
        <p:spPr>
          <a:xfrm>
            <a:off x="5124298" y="1659707"/>
            <a:ext cx="2524556" cy="1093974"/>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4103D697-5044-0BE5-2EFA-43DC003A32F3}"/>
              </a:ext>
            </a:extLst>
          </p:cNvPr>
          <p:cNvPicPr>
            <a:picLocks noChangeAspect="1"/>
          </p:cNvPicPr>
          <p:nvPr/>
        </p:nvPicPr>
        <p:blipFill>
          <a:blip r:embed="rId5"/>
          <a:stretch>
            <a:fillRect/>
          </a:stretch>
        </p:blipFill>
        <p:spPr>
          <a:xfrm>
            <a:off x="4737938" y="2950022"/>
            <a:ext cx="3789120" cy="2021541"/>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362BB189-5887-1400-1885-8D2BF7042E91}"/>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517117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935B5-D5F2-2952-2818-3BFF687F576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83856F5-28B6-5CEC-5053-5DB2C50E3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6CF79183-C37F-CAF3-473F-E9EF73E58E16}"/>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64E04E-7AD6-917B-342F-F93FBC46AC4B}"/>
              </a:ext>
            </a:extLst>
          </p:cNvPr>
          <p:cNvSpPr txBox="1"/>
          <p:nvPr/>
        </p:nvSpPr>
        <p:spPr>
          <a:xfrm>
            <a:off x="4006343" y="1802563"/>
            <a:ext cx="3647779" cy="191847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Once you have chosen a family name and added a family member, click on ‘add’ to add them to the family, add additional family members now if you need to. Once all members have been added to the family, click on ‘save’</a:t>
            </a:r>
          </a:p>
        </p:txBody>
      </p:sp>
      <p:sp>
        <p:nvSpPr>
          <p:cNvPr id="5" name="TextBox 4">
            <a:extLst>
              <a:ext uri="{FF2B5EF4-FFF2-40B4-BE49-F238E27FC236}">
                <a16:creationId xmlns:a16="http://schemas.microsoft.com/office/drawing/2014/main" id="{767740CD-7362-4196-1F62-86A676747090}"/>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14" name="Picture 13">
            <a:extLst>
              <a:ext uri="{FF2B5EF4-FFF2-40B4-BE49-F238E27FC236}">
                <a16:creationId xmlns:a16="http://schemas.microsoft.com/office/drawing/2014/main" id="{73C7B4D7-E1B2-B3CB-8A78-6A2897C1080D}"/>
              </a:ext>
            </a:extLst>
          </p:cNvPr>
          <p:cNvPicPr>
            <a:picLocks noChangeAspect="1"/>
          </p:cNvPicPr>
          <p:nvPr/>
        </p:nvPicPr>
        <p:blipFill>
          <a:blip r:embed="rId4"/>
          <a:stretch>
            <a:fillRect/>
          </a:stretch>
        </p:blipFill>
        <p:spPr>
          <a:xfrm>
            <a:off x="257105" y="1577822"/>
            <a:ext cx="2347945" cy="2367956"/>
          </a:xfrm>
          <a:prstGeom prst="rect">
            <a:avLst/>
          </a:prstGeom>
        </p:spPr>
      </p:pic>
      <p:pic>
        <p:nvPicPr>
          <p:cNvPr id="16" name="Picture 15">
            <a:extLst>
              <a:ext uri="{FF2B5EF4-FFF2-40B4-BE49-F238E27FC236}">
                <a16:creationId xmlns:a16="http://schemas.microsoft.com/office/drawing/2014/main" id="{F2EC85D7-A255-6818-4CC2-C35C28F5B5EC}"/>
              </a:ext>
            </a:extLst>
          </p:cNvPr>
          <p:cNvPicPr>
            <a:picLocks noChangeAspect="1"/>
          </p:cNvPicPr>
          <p:nvPr/>
        </p:nvPicPr>
        <p:blipFill>
          <a:blip r:embed="rId5"/>
          <a:stretch>
            <a:fillRect/>
          </a:stretch>
        </p:blipFill>
        <p:spPr>
          <a:xfrm>
            <a:off x="1964944" y="2683446"/>
            <a:ext cx="1900345" cy="2367955"/>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EAE5A0E3-A94B-09AA-758F-11190A8087DA}"/>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1920427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A7731-216D-2507-5603-4D4387BE7C8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DBB064A-C533-B8D2-0C9E-1E2292161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19F08887-C5EC-EAF6-2AD0-02E4459A3C22}"/>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3C26818-9114-A5E0-F39A-8B32B45B1A36}"/>
              </a:ext>
            </a:extLst>
          </p:cNvPr>
          <p:cNvSpPr txBox="1"/>
          <p:nvPr/>
        </p:nvSpPr>
        <p:spPr>
          <a:xfrm>
            <a:off x="5317867" y="1684323"/>
            <a:ext cx="3253833" cy="2516523"/>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then see a screen to show that the family members have been linked together. You can add further family members if needed or close this box to return to the members list page</a:t>
            </a:r>
          </a:p>
        </p:txBody>
      </p:sp>
      <p:sp>
        <p:nvSpPr>
          <p:cNvPr id="5" name="TextBox 4">
            <a:extLst>
              <a:ext uri="{FF2B5EF4-FFF2-40B4-BE49-F238E27FC236}">
                <a16:creationId xmlns:a16="http://schemas.microsoft.com/office/drawing/2014/main" id="{8CBD1C86-F9B9-E06E-1A2A-852C11AAECB7}"/>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433605AD-F5BA-7201-668C-95F0FB5086F8}"/>
              </a:ext>
            </a:extLst>
          </p:cNvPr>
          <p:cNvPicPr>
            <a:picLocks noChangeAspect="1"/>
          </p:cNvPicPr>
          <p:nvPr/>
        </p:nvPicPr>
        <p:blipFill>
          <a:blip r:embed="rId4"/>
          <a:stretch>
            <a:fillRect/>
          </a:stretch>
        </p:blipFill>
        <p:spPr>
          <a:xfrm>
            <a:off x="283449" y="2395328"/>
            <a:ext cx="4779745" cy="1528692"/>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DEABA7EB-8BE3-1CF5-9AC1-9104981DE92F}"/>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704383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95CF0-650A-81D1-087B-2ACB1170141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E4A399-0DCC-39B1-B3A3-0E309D054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063"/>
            <a:ext cx="9169401" cy="4894783"/>
          </a:xfrm>
          <a:prstGeom prst="rect">
            <a:avLst/>
          </a:prstGeom>
        </p:spPr>
      </p:pic>
      <p:cxnSp>
        <p:nvCxnSpPr>
          <p:cNvPr id="7" name="Straight Connector 6">
            <a:extLst>
              <a:ext uri="{FF2B5EF4-FFF2-40B4-BE49-F238E27FC236}">
                <a16:creationId xmlns:a16="http://schemas.microsoft.com/office/drawing/2014/main" id="{6E9D364F-5F2A-50FD-B10F-AADC07E9D845}"/>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F0F604C-72DD-092F-8B6B-C3E57EEF7BDB}"/>
              </a:ext>
            </a:extLst>
          </p:cNvPr>
          <p:cNvSpPr txBox="1"/>
          <p:nvPr/>
        </p:nvSpPr>
        <p:spPr>
          <a:xfrm>
            <a:off x="387884" y="1751466"/>
            <a:ext cx="4242511" cy="161069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The family membership payment process will look quite different to how this has been done previously. Start by selecting one of the family members and selecting ‘Go To Membership’. Then select the Family Membership Plan</a:t>
            </a:r>
          </a:p>
        </p:txBody>
      </p:sp>
      <p:sp>
        <p:nvSpPr>
          <p:cNvPr id="5" name="TextBox 4">
            <a:extLst>
              <a:ext uri="{FF2B5EF4-FFF2-40B4-BE49-F238E27FC236}">
                <a16:creationId xmlns:a16="http://schemas.microsoft.com/office/drawing/2014/main" id="{9D455E94-9BB8-92DF-DBB7-7FE389202FA7}"/>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5998D601-0BBD-7C11-05B9-03825FA0359B}"/>
              </a:ext>
            </a:extLst>
          </p:cNvPr>
          <p:cNvPicPr>
            <a:picLocks noChangeAspect="1"/>
          </p:cNvPicPr>
          <p:nvPr/>
        </p:nvPicPr>
        <p:blipFill>
          <a:blip r:embed="rId4"/>
          <a:stretch>
            <a:fillRect/>
          </a:stretch>
        </p:blipFill>
        <p:spPr>
          <a:xfrm>
            <a:off x="7229692" y="1750394"/>
            <a:ext cx="1351627" cy="3210622"/>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82F393B6-423B-9A31-BE14-816EACEF22CA}"/>
              </a:ext>
            </a:extLst>
          </p:cNvPr>
          <p:cNvPicPr>
            <a:picLocks noChangeAspect="1"/>
          </p:cNvPicPr>
          <p:nvPr/>
        </p:nvPicPr>
        <p:blipFill>
          <a:blip r:embed="rId5"/>
          <a:stretch>
            <a:fillRect/>
          </a:stretch>
        </p:blipFill>
        <p:spPr>
          <a:xfrm>
            <a:off x="4630395" y="1750394"/>
            <a:ext cx="2520932" cy="1687135"/>
          </a:xfrm>
          <a:prstGeom prst="rect">
            <a:avLst/>
          </a:prstGeom>
          <a:ln>
            <a:noFill/>
          </a:ln>
          <a:effectLst>
            <a:outerShdw blurRad="190500" algn="tl" rotWithShape="0">
              <a:srgbClr val="000000">
                <a:alpha val="70000"/>
              </a:srgbClr>
            </a:outerShdw>
          </a:effectLst>
        </p:spPr>
      </p:pic>
      <p:sp>
        <p:nvSpPr>
          <p:cNvPr id="10" name="TextBox 9">
            <a:extLst>
              <a:ext uri="{FF2B5EF4-FFF2-40B4-BE49-F238E27FC236}">
                <a16:creationId xmlns:a16="http://schemas.microsoft.com/office/drawing/2014/main" id="{269FA433-5DE2-262A-51C8-21007B4D1197}"/>
              </a:ext>
            </a:extLst>
          </p:cNvPr>
          <p:cNvSpPr txBox="1"/>
          <p:nvPr/>
        </p:nvSpPr>
        <p:spPr>
          <a:xfrm>
            <a:off x="445154" y="988718"/>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2520636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1FB8A-F649-8956-0163-E79BB87B162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D52A5F-EC26-B1CB-71C1-0A1DF9D4A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A11D8A38-03F6-304E-3643-FB452EC8299B}"/>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296D74B-F254-1D73-4A27-2B8303F5276F}"/>
              </a:ext>
            </a:extLst>
          </p:cNvPr>
          <p:cNvSpPr txBox="1"/>
          <p:nvPr/>
        </p:nvSpPr>
        <p:spPr>
          <a:xfrm>
            <a:off x="560615" y="1897022"/>
            <a:ext cx="5031293" cy="2226250"/>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you have chosen ‘Family Membership’ you will see any linked individuals to the main individuals account, below the ‘About’ section. </a:t>
            </a:r>
          </a:p>
          <a:p>
            <a:pPr>
              <a:lnSpc>
                <a:spcPct val="120000"/>
              </a:lnSpc>
            </a:pPr>
            <a:r>
              <a:rPr lang="en-US" sz="2500" baseline="-3000" dirty="0">
                <a:solidFill>
                  <a:srgbClr val="133176"/>
                </a:solidFill>
                <a:latin typeface="Gotham Medium"/>
                <a:cs typeface="Gotham Medium"/>
              </a:rPr>
              <a:t>Each member will need a membership plan selected individually to them. In the case that someone is a child, a junior plan will need to be selected, regardless of the family membership purchase you are doing</a:t>
            </a:r>
          </a:p>
        </p:txBody>
      </p:sp>
      <p:sp>
        <p:nvSpPr>
          <p:cNvPr id="5" name="TextBox 4">
            <a:extLst>
              <a:ext uri="{FF2B5EF4-FFF2-40B4-BE49-F238E27FC236}">
                <a16:creationId xmlns:a16="http://schemas.microsoft.com/office/drawing/2014/main" id="{3C9B08FC-4DDC-4554-E64E-9247D2B43DE9}"/>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0287093E-CF1B-E367-B251-4DAC480E2A22}"/>
              </a:ext>
            </a:extLst>
          </p:cNvPr>
          <p:cNvPicPr>
            <a:picLocks noChangeAspect="1"/>
          </p:cNvPicPr>
          <p:nvPr/>
        </p:nvPicPr>
        <p:blipFill>
          <a:blip r:embed="rId3"/>
          <a:stretch>
            <a:fillRect/>
          </a:stretch>
        </p:blipFill>
        <p:spPr>
          <a:xfrm>
            <a:off x="5939097" y="1684109"/>
            <a:ext cx="2653990" cy="3267630"/>
          </a:xfrm>
          <a:prstGeom prst="rect">
            <a:avLst/>
          </a:prstGeom>
        </p:spPr>
      </p:pic>
      <p:sp>
        <p:nvSpPr>
          <p:cNvPr id="10" name="TextBox 9">
            <a:extLst>
              <a:ext uri="{FF2B5EF4-FFF2-40B4-BE49-F238E27FC236}">
                <a16:creationId xmlns:a16="http://schemas.microsoft.com/office/drawing/2014/main" id="{AFC23FF2-EF72-D202-E29C-D5F27C67CE99}"/>
              </a:ext>
            </a:extLst>
          </p:cNvPr>
          <p:cNvSpPr txBox="1"/>
          <p:nvPr/>
        </p:nvSpPr>
        <p:spPr>
          <a:xfrm>
            <a:off x="445154" y="988718"/>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1609627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20265-495A-988A-D6CA-83B336CD60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5CA9136-143B-2479-4116-3FB0B448C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07A22695-B56E-0086-87B8-4C72A36BBEEC}"/>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BFB5DF5-81F0-78DB-12D6-F70D89E71BF6}"/>
              </a:ext>
            </a:extLst>
          </p:cNvPr>
          <p:cNvSpPr txBox="1"/>
          <p:nvPr/>
        </p:nvSpPr>
        <p:spPr>
          <a:xfrm>
            <a:off x="4994415" y="2276944"/>
            <a:ext cx="3465644" cy="687368"/>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Click on ‘Select Membership’ on the first family member</a:t>
            </a:r>
          </a:p>
        </p:txBody>
      </p:sp>
      <p:sp>
        <p:nvSpPr>
          <p:cNvPr id="5" name="TextBox 4">
            <a:extLst>
              <a:ext uri="{FF2B5EF4-FFF2-40B4-BE49-F238E27FC236}">
                <a16:creationId xmlns:a16="http://schemas.microsoft.com/office/drawing/2014/main" id="{EB831C6F-ADDE-653A-0FAD-C13A7EAB0F02}"/>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53983684-9188-643B-BA69-E6A866AD7C46}"/>
              </a:ext>
            </a:extLst>
          </p:cNvPr>
          <p:cNvPicPr>
            <a:picLocks noChangeAspect="1"/>
          </p:cNvPicPr>
          <p:nvPr/>
        </p:nvPicPr>
        <p:blipFill>
          <a:blip r:embed="rId3"/>
          <a:stretch>
            <a:fillRect/>
          </a:stretch>
        </p:blipFill>
        <p:spPr>
          <a:xfrm>
            <a:off x="982619" y="1869132"/>
            <a:ext cx="3551228" cy="2118544"/>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D59A55BC-AAFD-08C2-4622-D32BB4A1F3A8}"/>
              </a:ext>
            </a:extLst>
          </p:cNvPr>
          <p:cNvSpPr txBox="1"/>
          <p:nvPr/>
        </p:nvSpPr>
        <p:spPr>
          <a:xfrm>
            <a:off x="445154" y="988718"/>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3753572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514F8-897B-7F0E-E777-02482FA2CEB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7E007D8-91E7-61BD-8405-C0EDDA3257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56B7BBAB-95B1-50F3-56A8-D7E358746CEF}"/>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7AFB33D-893A-4411-5A93-B24711796435}"/>
              </a:ext>
            </a:extLst>
          </p:cNvPr>
          <p:cNvSpPr txBox="1"/>
          <p:nvPr/>
        </p:nvSpPr>
        <p:spPr>
          <a:xfrm>
            <a:off x="272705" y="1612430"/>
            <a:ext cx="5243573" cy="3132076"/>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This pop-up window will be shown where you will be prompted to select a membership category for this individual. </a:t>
            </a:r>
            <a:r>
              <a:rPr lang="en-US" sz="2500" baseline="-3000" dirty="0">
                <a:solidFill>
                  <a:srgbClr val="D3031C"/>
                </a:solidFill>
                <a:latin typeface="Gotham Medium"/>
                <a:cs typeface="Gotham Medium"/>
              </a:rPr>
              <a:t>Note: ‘family’ will not be shown as an option here, this selection is based on age/individual category status of the individual. </a:t>
            </a:r>
            <a:r>
              <a:rPr lang="en-US" sz="2500" baseline="-3000" dirty="0">
                <a:solidFill>
                  <a:srgbClr val="133176"/>
                </a:solidFill>
                <a:latin typeface="Gotham Medium"/>
                <a:cs typeface="Gotham Medium"/>
              </a:rPr>
              <a:t>Once you complete the selections and are at the checkout point, you will see that the platform has calculated the family membership fee due. </a:t>
            </a:r>
          </a:p>
          <a:p>
            <a:pPr>
              <a:lnSpc>
                <a:spcPct val="120000"/>
              </a:lnSpc>
            </a:pPr>
            <a:r>
              <a:rPr lang="en-US" sz="2500" baseline="-3000" dirty="0">
                <a:solidFill>
                  <a:srgbClr val="133176"/>
                </a:solidFill>
                <a:latin typeface="Gotham Medium"/>
                <a:cs typeface="Gotham Medium"/>
              </a:rPr>
              <a:t>Select the tick to confirm the membership plan</a:t>
            </a:r>
          </a:p>
        </p:txBody>
      </p:sp>
      <p:sp>
        <p:nvSpPr>
          <p:cNvPr id="5" name="TextBox 4">
            <a:extLst>
              <a:ext uri="{FF2B5EF4-FFF2-40B4-BE49-F238E27FC236}">
                <a16:creationId xmlns:a16="http://schemas.microsoft.com/office/drawing/2014/main" id="{B1A54A8D-6180-DFED-F4F7-B2C8DE8B4413}"/>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0DC179FC-3097-4FD3-7933-8317B4890199}"/>
              </a:ext>
            </a:extLst>
          </p:cNvPr>
          <p:cNvPicPr>
            <a:picLocks noChangeAspect="1"/>
          </p:cNvPicPr>
          <p:nvPr/>
        </p:nvPicPr>
        <p:blipFill>
          <a:blip r:embed="rId3"/>
          <a:stretch>
            <a:fillRect/>
          </a:stretch>
        </p:blipFill>
        <p:spPr>
          <a:xfrm>
            <a:off x="5660153" y="1679184"/>
            <a:ext cx="2911959" cy="3180884"/>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DB830E15-092A-AB16-C06C-5FD4B5907DA5}"/>
              </a:ext>
            </a:extLst>
          </p:cNvPr>
          <p:cNvSpPr txBox="1"/>
          <p:nvPr/>
        </p:nvSpPr>
        <p:spPr>
          <a:xfrm>
            <a:off x="445154" y="991224"/>
            <a:ext cx="6794372"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2559008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52E1D-179A-C7F9-6A3E-248D1D4E863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23C54EE-BB0E-1DC7-5DC1-B0A69D2F1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31B71DED-1C4D-F593-9940-3269F1235AFD}"/>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5472F3B-6F94-4924-184C-FD26A2D6723E}"/>
              </a:ext>
            </a:extLst>
          </p:cNvPr>
          <p:cNvSpPr txBox="1"/>
          <p:nvPr/>
        </p:nvSpPr>
        <p:spPr>
          <a:xfrm>
            <a:off x="4543639" y="2623342"/>
            <a:ext cx="4114385" cy="99514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then see the membership plan you have selected has been allocated to that individual</a:t>
            </a:r>
          </a:p>
        </p:txBody>
      </p:sp>
      <p:sp>
        <p:nvSpPr>
          <p:cNvPr id="5" name="TextBox 4">
            <a:extLst>
              <a:ext uri="{FF2B5EF4-FFF2-40B4-BE49-F238E27FC236}">
                <a16:creationId xmlns:a16="http://schemas.microsoft.com/office/drawing/2014/main" id="{E87EF502-57B8-F2AF-77BC-4B9F2541F3CD}"/>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11" name="Picture 10">
            <a:extLst>
              <a:ext uri="{FF2B5EF4-FFF2-40B4-BE49-F238E27FC236}">
                <a16:creationId xmlns:a16="http://schemas.microsoft.com/office/drawing/2014/main" id="{91BC59DC-B96A-5E34-F847-15E2609DF9B2}"/>
              </a:ext>
            </a:extLst>
          </p:cNvPr>
          <p:cNvPicPr>
            <a:picLocks noChangeAspect="1"/>
          </p:cNvPicPr>
          <p:nvPr/>
        </p:nvPicPr>
        <p:blipFill>
          <a:blip r:embed="rId3"/>
          <a:stretch>
            <a:fillRect/>
          </a:stretch>
        </p:blipFill>
        <p:spPr>
          <a:xfrm>
            <a:off x="531840" y="2328366"/>
            <a:ext cx="3635055" cy="1585097"/>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0C104FDD-04A7-516A-B01B-A3CAB228F7E4}"/>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1808648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A43D-9BF3-FFCB-AFF4-BFB08FADA0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58DA8A6-45D1-3D86-E63E-FC2DEC8EB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CC5BDB68-8AE1-FF39-C87F-B917C8DAC033}"/>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CB817DC-FFF9-3F3E-2C30-AA1CFDF4DB74}"/>
              </a:ext>
            </a:extLst>
          </p:cNvPr>
          <p:cNvSpPr txBox="1"/>
          <p:nvPr/>
        </p:nvSpPr>
        <p:spPr>
          <a:xfrm>
            <a:off x="3970677" y="1944041"/>
            <a:ext cx="4888772" cy="1900970"/>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Repeat the process, adding all individual family members that are required. </a:t>
            </a:r>
          </a:p>
          <a:p>
            <a:pPr>
              <a:lnSpc>
                <a:spcPct val="120000"/>
              </a:lnSpc>
            </a:pPr>
            <a:r>
              <a:rPr lang="en-US" sz="2500" baseline="-3000" dirty="0">
                <a:solidFill>
                  <a:srgbClr val="133176"/>
                </a:solidFill>
                <a:latin typeface="Gotham Medium"/>
                <a:cs typeface="Gotham Medium"/>
              </a:rPr>
              <a:t>When all individuals are added to the family membership, select ‘Next’. A new window will appear, and you will need to select ‘Finish’</a:t>
            </a:r>
          </a:p>
        </p:txBody>
      </p:sp>
      <p:sp>
        <p:nvSpPr>
          <p:cNvPr id="5" name="TextBox 4">
            <a:extLst>
              <a:ext uri="{FF2B5EF4-FFF2-40B4-BE49-F238E27FC236}">
                <a16:creationId xmlns:a16="http://schemas.microsoft.com/office/drawing/2014/main" id="{69ABE99B-2AA8-23E4-F343-E70DB373F3EC}"/>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1302AE20-0CA8-9EF3-8571-AEFDB81FE2E8}"/>
              </a:ext>
            </a:extLst>
          </p:cNvPr>
          <p:cNvPicPr>
            <a:picLocks noChangeAspect="1"/>
          </p:cNvPicPr>
          <p:nvPr/>
        </p:nvPicPr>
        <p:blipFill>
          <a:blip r:embed="rId3"/>
          <a:stretch>
            <a:fillRect/>
          </a:stretch>
        </p:blipFill>
        <p:spPr>
          <a:xfrm>
            <a:off x="382900" y="1737826"/>
            <a:ext cx="3350442" cy="2313401"/>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8BA663E0-24B5-6161-84E2-60767CDCD94F}"/>
              </a:ext>
            </a:extLst>
          </p:cNvPr>
          <p:cNvPicPr>
            <a:picLocks noChangeAspect="1"/>
          </p:cNvPicPr>
          <p:nvPr/>
        </p:nvPicPr>
        <p:blipFill>
          <a:blip r:embed="rId4"/>
          <a:stretch>
            <a:fillRect/>
          </a:stretch>
        </p:blipFill>
        <p:spPr>
          <a:xfrm>
            <a:off x="3733342" y="4179029"/>
            <a:ext cx="2847278" cy="833959"/>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2A3D71DE-DE63-B7B9-2450-C4C57E7A396C}"/>
              </a:ext>
            </a:extLst>
          </p:cNvPr>
          <p:cNvSpPr txBox="1"/>
          <p:nvPr/>
        </p:nvSpPr>
        <p:spPr>
          <a:xfrm>
            <a:off x="445154" y="991224"/>
            <a:ext cx="6454410"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2873388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F4F9E-F4EF-DD0F-CB17-E44185AA6A0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1267D22-C6E0-184E-1AEE-D174F4850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cxnSp>
        <p:nvCxnSpPr>
          <p:cNvPr id="7" name="Straight Connector 6">
            <a:extLst>
              <a:ext uri="{FF2B5EF4-FFF2-40B4-BE49-F238E27FC236}">
                <a16:creationId xmlns:a16="http://schemas.microsoft.com/office/drawing/2014/main" id="{BAE80DC7-F13F-3CBA-F297-548E66567AC1}"/>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2C0F126-4926-4415-DBD9-81216B7B5EFE}"/>
              </a:ext>
            </a:extLst>
          </p:cNvPr>
          <p:cNvSpPr txBox="1"/>
          <p:nvPr/>
        </p:nvSpPr>
        <p:spPr>
          <a:xfrm>
            <a:off x="138619" y="1499771"/>
            <a:ext cx="5270243" cy="284180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now be taken to the cart. You will see that the individual plans you have selected for each family member will appear. If a family membership category is available, depending on the criteria of the individuals, the platform will automatically calculate the family membership fee that is due and will show a family membership charge at the bottom of the payment selection. If you wish to continue, follow the payment steps depending on how you will be making payment</a:t>
            </a:r>
          </a:p>
        </p:txBody>
      </p:sp>
      <p:sp>
        <p:nvSpPr>
          <p:cNvPr id="5" name="TextBox 4">
            <a:extLst>
              <a:ext uri="{FF2B5EF4-FFF2-40B4-BE49-F238E27FC236}">
                <a16:creationId xmlns:a16="http://schemas.microsoft.com/office/drawing/2014/main" id="{5E8CEC33-1669-282E-FA72-7899AF4E2817}"/>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11" name="Picture 10">
            <a:extLst>
              <a:ext uri="{FF2B5EF4-FFF2-40B4-BE49-F238E27FC236}">
                <a16:creationId xmlns:a16="http://schemas.microsoft.com/office/drawing/2014/main" id="{25DC9200-9A77-EB6A-C60A-BC2DACBBEFFC}"/>
              </a:ext>
            </a:extLst>
          </p:cNvPr>
          <p:cNvPicPr>
            <a:picLocks noChangeAspect="1"/>
          </p:cNvPicPr>
          <p:nvPr/>
        </p:nvPicPr>
        <p:blipFill>
          <a:blip r:embed="rId3"/>
          <a:stretch>
            <a:fillRect/>
          </a:stretch>
        </p:blipFill>
        <p:spPr>
          <a:xfrm>
            <a:off x="5547481" y="1991571"/>
            <a:ext cx="3457442" cy="1858204"/>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5EBC7407-5720-1B9E-DD8E-80218A4DB7F0}"/>
              </a:ext>
            </a:extLst>
          </p:cNvPr>
          <p:cNvSpPr txBox="1"/>
          <p:nvPr/>
        </p:nvSpPr>
        <p:spPr>
          <a:xfrm>
            <a:off x="445154" y="991224"/>
            <a:ext cx="659508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Family membership</a:t>
            </a:r>
          </a:p>
        </p:txBody>
      </p:sp>
    </p:spTree>
    <p:extLst>
      <p:ext uri="{BB962C8B-B14F-4D97-AF65-F5344CB8AC3E}">
        <p14:creationId xmlns:p14="http://schemas.microsoft.com/office/powerpoint/2010/main" val="1847110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413AB-E79B-EFEF-86D7-60464D26D4B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1DE86B2-7601-D7C1-A2E6-CF19C18B3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58699D0E-78EA-633B-44BE-867D1B762135}"/>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301B62A-ACAD-FCCE-A45C-0255AAEEFA22}"/>
              </a:ext>
            </a:extLst>
          </p:cNvPr>
          <p:cNvSpPr txBox="1"/>
          <p:nvPr/>
        </p:nvSpPr>
        <p:spPr>
          <a:xfrm>
            <a:off x="4572000" y="1968410"/>
            <a:ext cx="3465644" cy="161069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We will now take you through the bulk renewal process prior to guiding you on making payments. From the member list page, click on the cog icon and select ‘Bulk Renew’</a:t>
            </a:r>
          </a:p>
        </p:txBody>
      </p:sp>
      <p:sp>
        <p:nvSpPr>
          <p:cNvPr id="5" name="TextBox 4">
            <a:extLst>
              <a:ext uri="{FF2B5EF4-FFF2-40B4-BE49-F238E27FC236}">
                <a16:creationId xmlns:a16="http://schemas.microsoft.com/office/drawing/2014/main" id="{B20BB74B-60E5-D8A8-478F-2812681304DC}"/>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45328F5F-558F-43D4-5C66-A70E63E893CA}"/>
              </a:ext>
            </a:extLst>
          </p:cNvPr>
          <p:cNvPicPr>
            <a:picLocks noChangeAspect="1"/>
          </p:cNvPicPr>
          <p:nvPr/>
        </p:nvPicPr>
        <p:blipFill>
          <a:blip r:embed="rId3"/>
          <a:stretch>
            <a:fillRect/>
          </a:stretch>
        </p:blipFill>
        <p:spPr>
          <a:xfrm>
            <a:off x="623671" y="2321108"/>
            <a:ext cx="3574068" cy="1284892"/>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C5B78CCE-B53F-B27C-2062-399B77CF4510}"/>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spTree>
    <p:extLst>
      <p:ext uri="{BB962C8B-B14F-4D97-AF65-F5344CB8AC3E}">
        <p14:creationId xmlns:p14="http://schemas.microsoft.com/office/powerpoint/2010/main" val="2540813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B45AE-1EDD-0B96-C436-12A6BBC682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9AEEFB0-9015-BCDC-AF51-4C8196D2EE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518426F2-1F21-B4E3-3347-5CE95DC9AAAD}"/>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6323285-C64E-CD94-89F8-B3FB7A30ED69}"/>
              </a:ext>
            </a:extLst>
          </p:cNvPr>
          <p:cNvSpPr txBox="1"/>
          <p:nvPr/>
        </p:nvSpPr>
        <p:spPr>
          <a:xfrm>
            <a:off x="5407815" y="1968410"/>
            <a:ext cx="3547549" cy="1900970"/>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This will display a user-friendly summary of your current members. The summary of membership will change the stats of how you are viewing your members. </a:t>
            </a:r>
          </a:p>
        </p:txBody>
      </p:sp>
      <p:sp>
        <p:nvSpPr>
          <p:cNvPr id="5" name="TextBox 4">
            <a:extLst>
              <a:ext uri="{FF2B5EF4-FFF2-40B4-BE49-F238E27FC236}">
                <a16:creationId xmlns:a16="http://schemas.microsoft.com/office/drawing/2014/main" id="{75566A1F-B3BC-FDB5-3F88-12B00EA0A59A}"/>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D0B2E488-792C-88BA-06C4-D375C58D4A47}"/>
              </a:ext>
            </a:extLst>
          </p:cNvPr>
          <p:cNvPicPr>
            <a:picLocks noChangeAspect="1"/>
          </p:cNvPicPr>
          <p:nvPr/>
        </p:nvPicPr>
        <p:blipFill>
          <a:blip r:embed="rId3"/>
          <a:stretch>
            <a:fillRect/>
          </a:stretch>
        </p:blipFill>
        <p:spPr>
          <a:xfrm>
            <a:off x="281919" y="1737826"/>
            <a:ext cx="2855291" cy="1673936"/>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E833FC54-2343-56B6-AB6C-0D9777F10E0B}"/>
              </a:ext>
            </a:extLst>
          </p:cNvPr>
          <p:cNvPicPr>
            <a:picLocks noChangeAspect="1"/>
          </p:cNvPicPr>
          <p:nvPr/>
        </p:nvPicPr>
        <p:blipFill>
          <a:blip r:embed="rId4"/>
          <a:stretch>
            <a:fillRect/>
          </a:stretch>
        </p:blipFill>
        <p:spPr>
          <a:xfrm>
            <a:off x="2552525" y="2334322"/>
            <a:ext cx="2264770" cy="2192127"/>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43400AD7-2FEF-78BB-2833-572F76173DFE}"/>
              </a:ext>
            </a:extLst>
          </p:cNvPr>
          <p:cNvSpPr txBox="1"/>
          <p:nvPr/>
        </p:nvSpPr>
        <p:spPr>
          <a:xfrm>
            <a:off x="445154" y="991224"/>
            <a:ext cx="6598284"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spTree>
    <p:extLst>
      <p:ext uri="{BB962C8B-B14F-4D97-AF65-F5344CB8AC3E}">
        <p14:creationId xmlns:p14="http://schemas.microsoft.com/office/powerpoint/2010/main" val="1662137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24826-D281-B637-F390-DFEC8C9B67B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76A5D26-4299-B2C3-884C-E2F91144D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14B0AE7A-04AD-C2E3-0CBB-9F8202E0DB9C}"/>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28559EB6-822E-42C7-BE13-2ADC7F9F1C59}"/>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70A34124-7802-0739-BBA3-81C99435B0BF}"/>
              </a:ext>
            </a:extLst>
          </p:cNvPr>
          <p:cNvPicPr>
            <a:picLocks noChangeAspect="1"/>
          </p:cNvPicPr>
          <p:nvPr/>
        </p:nvPicPr>
        <p:blipFill>
          <a:blip r:embed="rId3"/>
          <a:stretch>
            <a:fillRect/>
          </a:stretch>
        </p:blipFill>
        <p:spPr>
          <a:xfrm>
            <a:off x="386577" y="1803664"/>
            <a:ext cx="2854712" cy="1246908"/>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321D26EE-F2C1-E21F-C526-5CD9D04E124F}"/>
              </a:ext>
            </a:extLst>
          </p:cNvPr>
          <p:cNvPicPr>
            <a:picLocks noChangeAspect="1"/>
          </p:cNvPicPr>
          <p:nvPr/>
        </p:nvPicPr>
        <p:blipFill>
          <a:blip r:embed="rId4"/>
          <a:stretch>
            <a:fillRect/>
          </a:stretch>
        </p:blipFill>
        <p:spPr>
          <a:xfrm>
            <a:off x="2043299" y="2962552"/>
            <a:ext cx="3169134" cy="1969941"/>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AD51EE90-C797-8EDB-B23F-7519D1B5BB3C}"/>
              </a:ext>
            </a:extLst>
          </p:cNvPr>
          <p:cNvSpPr/>
          <p:nvPr/>
        </p:nvSpPr>
        <p:spPr>
          <a:xfrm>
            <a:off x="7123368" y="4015687"/>
            <a:ext cx="1742475" cy="984738"/>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184C9184-BF5A-E1A8-D08F-65A9AEEB19CE}"/>
              </a:ext>
            </a:extLst>
          </p:cNvPr>
          <p:cNvSpPr txBox="1"/>
          <p:nvPr/>
        </p:nvSpPr>
        <p:spPr>
          <a:xfrm>
            <a:off x="5367879" y="1684109"/>
            <a:ext cx="3465644" cy="3132076"/>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To bulk renew, you can either choose to ‘Select All’ or ‘Deselect All’ or you can click the ‘Tick Box’ which will select the individuals you wish to renew. You can only tick those where a membership plan has already been allocated, either by yourself or as they are a renewing member</a:t>
            </a:r>
          </a:p>
        </p:txBody>
      </p:sp>
      <p:sp>
        <p:nvSpPr>
          <p:cNvPr id="9" name="TextBox 8">
            <a:extLst>
              <a:ext uri="{FF2B5EF4-FFF2-40B4-BE49-F238E27FC236}">
                <a16:creationId xmlns:a16="http://schemas.microsoft.com/office/drawing/2014/main" id="{53C4283D-4200-FD2E-5925-2C83662C06A5}"/>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spTree>
    <p:extLst>
      <p:ext uri="{BB962C8B-B14F-4D97-AF65-F5344CB8AC3E}">
        <p14:creationId xmlns:p14="http://schemas.microsoft.com/office/powerpoint/2010/main" val="1078795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41CBA-4DAE-5065-7709-09CEEDEF930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FC199C9-D16A-2828-B830-2C9A3E662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44BA5CA9-3D51-2B93-6099-503CA9049B10}"/>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DBF8874-2599-6A02-4F48-9E39BB0E5D0F}"/>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Rectangle 1">
            <a:extLst>
              <a:ext uri="{FF2B5EF4-FFF2-40B4-BE49-F238E27FC236}">
                <a16:creationId xmlns:a16="http://schemas.microsoft.com/office/drawing/2014/main" id="{69A88895-A5D8-8061-C78C-1E1B9A17D253}"/>
              </a:ext>
            </a:extLst>
          </p:cNvPr>
          <p:cNvSpPr/>
          <p:nvPr/>
        </p:nvSpPr>
        <p:spPr>
          <a:xfrm>
            <a:off x="7123368" y="4015687"/>
            <a:ext cx="1742475" cy="984738"/>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8C525225-D5E8-C2A4-50F4-6F8DF1E2A174}"/>
              </a:ext>
            </a:extLst>
          </p:cNvPr>
          <p:cNvSpPr txBox="1"/>
          <p:nvPr/>
        </p:nvSpPr>
        <p:spPr>
          <a:xfrm>
            <a:off x="4177780" y="1666252"/>
            <a:ext cx="4592148" cy="284180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you see this message, it is likely that some essential information is missing regarding the individual, which will need to be entered prior to adding them as part of your bulk renewal. The most likely missing data will be the date of birth. You can run a report (shown later) to find all members who have a date of birth missing</a:t>
            </a:r>
          </a:p>
        </p:txBody>
      </p:sp>
      <p:sp>
        <p:nvSpPr>
          <p:cNvPr id="9" name="TextBox 8">
            <a:extLst>
              <a:ext uri="{FF2B5EF4-FFF2-40B4-BE49-F238E27FC236}">
                <a16:creationId xmlns:a16="http://schemas.microsoft.com/office/drawing/2014/main" id="{51C65768-3D4A-FC9E-FB2D-A9915D8AEE22}"/>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pic>
        <p:nvPicPr>
          <p:cNvPr id="10" name="Picture 9">
            <a:extLst>
              <a:ext uri="{FF2B5EF4-FFF2-40B4-BE49-F238E27FC236}">
                <a16:creationId xmlns:a16="http://schemas.microsoft.com/office/drawing/2014/main" id="{A9CC23EE-DB77-8ADB-C77C-8CBB661200A0}"/>
              </a:ext>
            </a:extLst>
          </p:cNvPr>
          <p:cNvPicPr>
            <a:picLocks noChangeAspect="1"/>
          </p:cNvPicPr>
          <p:nvPr/>
        </p:nvPicPr>
        <p:blipFill>
          <a:blip r:embed="rId3"/>
          <a:stretch>
            <a:fillRect/>
          </a:stretch>
        </p:blipFill>
        <p:spPr>
          <a:xfrm>
            <a:off x="220379" y="2327309"/>
            <a:ext cx="3647132" cy="69724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93782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A9F33-AE2E-EBE6-BFAE-CA4068BC49C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9A6619C-2130-E54F-19BC-3A79FAB4E9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C0881323-735B-410D-E2BA-00D29FAFD5B1}"/>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908C1B08-4D95-F2A7-6E68-2AEEBFA5C6EA}"/>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Rectangle 1">
            <a:extLst>
              <a:ext uri="{FF2B5EF4-FFF2-40B4-BE49-F238E27FC236}">
                <a16:creationId xmlns:a16="http://schemas.microsoft.com/office/drawing/2014/main" id="{89AFC5A9-22B6-7E9A-9A9F-0B060AD3A1AB}"/>
              </a:ext>
            </a:extLst>
          </p:cNvPr>
          <p:cNvSpPr/>
          <p:nvPr/>
        </p:nvSpPr>
        <p:spPr>
          <a:xfrm>
            <a:off x="7123368" y="4015687"/>
            <a:ext cx="1742475" cy="984738"/>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29B150BC-672B-9EED-2313-4F7728C406B1}"/>
              </a:ext>
            </a:extLst>
          </p:cNvPr>
          <p:cNvSpPr txBox="1"/>
          <p:nvPr/>
        </p:nvSpPr>
        <p:spPr>
          <a:xfrm>
            <a:off x="4731635" y="1690147"/>
            <a:ext cx="4255702" cy="2516523"/>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you see this message, it will mean that this particular charge is a direct member charge. </a:t>
            </a:r>
          </a:p>
          <a:p>
            <a:pPr>
              <a:lnSpc>
                <a:spcPct val="120000"/>
              </a:lnSpc>
            </a:pPr>
            <a:endParaRPr lang="en-US" sz="2500" baseline="-3000" dirty="0">
              <a:solidFill>
                <a:srgbClr val="133176"/>
              </a:solidFill>
              <a:latin typeface="Gotham Medium"/>
              <a:cs typeface="Gotham Medium"/>
            </a:endParaRPr>
          </a:p>
          <a:p>
            <a:pPr>
              <a:lnSpc>
                <a:spcPct val="120000"/>
              </a:lnSpc>
            </a:pPr>
            <a:r>
              <a:rPr lang="en-US" sz="2500" baseline="-3000" dirty="0">
                <a:solidFill>
                  <a:srgbClr val="133176"/>
                </a:solidFill>
                <a:latin typeface="Gotham Medium"/>
                <a:cs typeface="Gotham Medium"/>
              </a:rPr>
              <a:t>If no club member charge is showing, you will need to add one prior to including the individual as part of the bulk renewal</a:t>
            </a:r>
          </a:p>
        </p:txBody>
      </p:sp>
      <p:sp>
        <p:nvSpPr>
          <p:cNvPr id="9" name="TextBox 8">
            <a:extLst>
              <a:ext uri="{FF2B5EF4-FFF2-40B4-BE49-F238E27FC236}">
                <a16:creationId xmlns:a16="http://schemas.microsoft.com/office/drawing/2014/main" id="{1D5BCF53-DC5F-FEC7-D547-E77C7C2CEC6B}"/>
              </a:ext>
            </a:extLst>
          </p:cNvPr>
          <p:cNvSpPr txBox="1"/>
          <p:nvPr/>
        </p:nvSpPr>
        <p:spPr>
          <a:xfrm>
            <a:off x="445154" y="991224"/>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pic>
        <p:nvPicPr>
          <p:cNvPr id="6" name="Picture 5">
            <a:extLst>
              <a:ext uri="{FF2B5EF4-FFF2-40B4-BE49-F238E27FC236}">
                <a16:creationId xmlns:a16="http://schemas.microsoft.com/office/drawing/2014/main" id="{CDCC69DA-56C7-0414-88F0-B0ADAA36B9D2}"/>
              </a:ext>
            </a:extLst>
          </p:cNvPr>
          <p:cNvPicPr>
            <a:picLocks noChangeAspect="1"/>
          </p:cNvPicPr>
          <p:nvPr/>
        </p:nvPicPr>
        <p:blipFill>
          <a:blip r:embed="rId3"/>
          <a:stretch>
            <a:fillRect/>
          </a:stretch>
        </p:blipFill>
        <p:spPr>
          <a:xfrm>
            <a:off x="275309" y="2261426"/>
            <a:ext cx="3986080" cy="7759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06416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926AE-9425-44D7-05BA-C616F10B8E6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FBAA686-1446-B5D7-482F-D82FC767BF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22D1B724-AD91-0B67-E254-E29CDC278A4C}"/>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C747A3D-9F13-FCEA-E432-EAE6EF38EF3A}"/>
              </a:ext>
            </a:extLst>
          </p:cNvPr>
          <p:cNvSpPr txBox="1"/>
          <p:nvPr/>
        </p:nvSpPr>
        <p:spPr>
          <a:xfrm>
            <a:off x="4790782" y="2369854"/>
            <a:ext cx="3465644" cy="1302921"/>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Once you have selected all members you wish to renew, click on ‘Renew’ which will be on the top right-hand corner</a:t>
            </a:r>
          </a:p>
        </p:txBody>
      </p:sp>
      <p:sp>
        <p:nvSpPr>
          <p:cNvPr id="5" name="TextBox 4">
            <a:extLst>
              <a:ext uri="{FF2B5EF4-FFF2-40B4-BE49-F238E27FC236}">
                <a16:creationId xmlns:a16="http://schemas.microsoft.com/office/drawing/2014/main" id="{E3C02B60-7F13-9401-E154-CA3E0FF8B3DB}"/>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003690A4-86FF-786A-93E3-0E4F0660AE0C}"/>
              </a:ext>
            </a:extLst>
          </p:cNvPr>
          <p:cNvPicPr>
            <a:picLocks noChangeAspect="1"/>
          </p:cNvPicPr>
          <p:nvPr/>
        </p:nvPicPr>
        <p:blipFill>
          <a:blip r:embed="rId3"/>
          <a:stretch>
            <a:fillRect/>
          </a:stretch>
        </p:blipFill>
        <p:spPr>
          <a:xfrm>
            <a:off x="699730" y="2206303"/>
            <a:ext cx="2654165" cy="1879800"/>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7E2C7A44-9C82-16FD-1CA1-6DCEBE891D6A}"/>
              </a:ext>
            </a:extLst>
          </p:cNvPr>
          <p:cNvSpPr txBox="1"/>
          <p:nvPr/>
        </p:nvSpPr>
        <p:spPr>
          <a:xfrm>
            <a:off x="445154" y="988718"/>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spTree>
    <p:extLst>
      <p:ext uri="{BB962C8B-B14F-4D97-AF65-F5344CB8AC3E}">
        <p14:creationId xmlns:p14="http://schemas.microsoft.com/office/powerpoint/2010/main" val="19665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CAD95-F15A-24A1-A9CF-C9345F5A31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63DFC68-0BE0-6BE4-5606-DE414EA56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E2325BE5-7D1E-CCF9-5716-EA5F40175DE5}"/>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50B868F-A1F1-1DFE-0217-3D4AB3490248}"/>
              </a:ext>
            </a:extLst>
          </p:cNvPr>
          <p:cNvSpPr txBox="1"/>
          <p:nvPr/>
        </p:nvSpPr>
        <p:spPr>
          <a:xfrm>
            <a:off x="4512665" y="1875760"/>
            <a:ext cx="4070720" cy="2516523"/>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then see this pop-up. You can select ‘No, not yet’ which will return you to your members list, or ‘Yes, Proceed to Cart’ to checkout. Remember, you can return to your basket at any point by clicking on the basket/shopping cart icon by your name</a:t>
            </a:r>
          </a:p>
        </p:txBody>
      </p:sp>
      <p:sp>
        <p:nvSpPr>
          <p:cNvPr id="5" name="TextBox 4">
            <a:extLst>
              <a:ext uri="{FF2B5EF4-FFF2-40B4-BE49-F238E27FC236}">
                <a16:creationId xmlns:a16="http://schemas.microsoft.com/office/drawing/2014/main" id="{4A8E4CC1-677F-01E1-CBB0-3171C5F7131A}"/>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9AC7D7B8-51F3-A741-CF77-48A135D6965E}"/>
              </a:ext>
            </a:extLst>
          </p:cNvPr>
          <p:cNvPicPr>
            <a:picLocks noChangeAspect="1"/>
          </p:cNvPicPr>
          <p:nvPr/>
        </p:nvPicPr>
        <p:blipFill>
          <a:blip r:embed="rId3"/>
          <a:stretch>
            <a:fillRect/>
          </a:stretch>
        </p:blipFill>
        <p:spPr>
          <a:xfrm>
            <a:off x="560615" y="2569371"/>
            <a:ext cx="3410856" cy="1371894"/>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C0A933D3-34DC-C276-3542-9997AF8E8417}"/>
              </a:ext>
            </a:extLst>
          </p:cNvPr>
          <p:cNvSpPr txBox="1"/>
          <p:nvPr/>
        </p:nvSpPr>
        <p:spPr>
          <a:xfrm>
            <a:off x="445154" y="988718"/>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spTree>
    <p:extLst>
      <p:ext uri="{BB962C8B-B14F-4D97-AF65-F5344CB8AC3E}">
        <p14:creationId xmlns:p14="http://schemas.microsoft.com/office/powerpoint/2010/main" val="3470847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2AB1F-E232-4B06-A34E-2B83F4BD07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4931D83-6ACB-A483-69C1-B2113AD5F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7465F1E1-D6B9-BBDD-9A61-D0589F45E1E9}"/>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25B096B-374C-8296-6A20-2ADAD1458C2E}"/>
              </a:ext>
            </a:extLst>
          </p:cNvPr>
          <p:cNvSpPr txBox="1"/>
          <p:nvPr/>
        </p:nvSpPr>
        <p:spPr>
          <a:xfrm>
            <a:off x="391120" y="1747816"/>
            <a:ext cx="5298919" cy="253402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you have chosen to checkout, you will then see a summary of the memberships selected and the amount due. If you are unable to make payment now, you can leave this here and the items will remain in your basket until you have either paid for them, or they have been removed. You can choose to pay by bank transfer or by card – simply select the preferred option and follow the payment steps. </a:t>
            </a:r>
          </a:p>
          <a:p>
            <a:pPr>
              <a:lnSpc>
                <a:spcPct val="120000"/>
              </a:lnSpc>
            </a:pPr>
            <a:r>
              <a:rPr lang="en-US" sz="2500" baseline="-3000" dirty="0">
                <a:solidFill>
                  <a:srgbClr val="133176"/>
                </a:solidFill>
                <a:latin typeface="Gotham Medium"/>
                <a:cs typeface="Gotham Medium"/>
              </a:rPr>
              <a:t>We will no longer be accepting cheques</a:t>
            </a:r>
          </a:p>
        </p:txBody>
      </p:sp>
      <p:sp>
        <p:nvSpPr>
          <p:cNvPr id="5" name="TextBox 4">
            <a:extLst>
              <a:ext uri="{FF2B5EF4-FFF2-40B4-BE49-F238E27FC236}">
                <a16:creationId xmlns:a16="http://schemas.microsoft.com/office/drawing/2014/main" id="{6A859AB7-EA7A-13D3-18A3-ED1FE140320F}"/>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25172F72-8266-9F4D-AF70-07241FA5693C}"/>
              </a:ext>
            </a:extLst>
          </p:cNvPr>
          <p:cNvPicPr>
            <a:picLocks noChangeAspect="1"/>
          </p:cNvPicPr>
          <p:nvPr/>
        </p:nvPicPr>
        <p:blipFill>
          <a:blip r:embed="rId3"/>
          <a:stretch>
            <a:fillRect/>
          </a:stretch>
        </p:blipFill>
        <p:spPr>
          <a:xfrm>
            <a:off x="5621744" y="2361553"/>
            <a:ext cx="3311768" cy="1415049"/>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1C3A7880-68C7-101E-74C2-6B89D1CBE94D}"/>
              </a:ext>
            </a:extLst>
          </p:cNvPr>
          <p:cNvSpPr txBox="1"/>
          <p:nvPr/>
        </p:nvSpPr>
        <p:spPr>
          <a:xfrm>
            <a:off x="445154" y="988718"/>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Bulk renewal</a:t>
            </a:r>
          </a:p>
        </p:txBody>
      </p:sp>
    </p:spTree>
    <p:extLst>
      <p:ext uri="{BB962C8B-B14F-4D97-AF65-F5344CB8AC3E}">
        <p14:creationId xmlns:p14="http://schemas.microsoft.com/office/powerpoint/2010/main" val="3212906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42BEC-57A2-92DA-9E63-8C56BDAFB3F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E3C2B0A-3FAC-AF0D-9059-44C7E6DDB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996548"/>
          </a:xfrm>
          <a:prstGeom prst="rect">
            <a:avLst/>
          </a:prstGeom>
        </p:spPr>
      </p:pic>
      <p:cxnSp>
        <p:nvCxnSpPr>
          <p:cNvPr id="7" name="Straight Connector 6">
            <a:extLst>
              <a:ext uri="{FF2B5EF4-FFF2-40B4-BE49-F238E27FC236}">
                <a16:creationId xmlns:a16="http://schemas.microsoft.com/office/drawing/2014/main" id="{4FF5032C-81E4-20B5-D743-7B69A6870422}"/>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954D6DB-DAE4-31A3-3B38-DBBAF176DC23}"/>
              </a:ext>
            </a:extLst>
          </p:cNvPr>
          <p:cNvSpPr txBox="1"/>
          <p:nvPr/>
        </p:nvSpPr>
        <p:spPr>
          <a:xfrm>
            <a:off x="378789" y="1766859"/>
            <a:ext cx="4727028" cy="2824299"/>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payment has been accepted, you will receive a successful message and an email confirmation. You can request to download a receipt. The members that you have renewed will also receive an email confirming this. The payment of successful membership is instant and therefore, the members profile will show an active membership status immediately </a:t>
            </a:r>
          </a:p>
        </p:txBody>
      </p:sp>
      <p:sp>
        <p:nvSpPr>
          <p:cNvPr id="5" name="TextBox 4">
            <a:extLst>
              <a:ext uri="{FF2B5EF4-FFF2-40B4-BE49-F238E27FC236}">
                <a16:creationId xmlns:a16="http://schemas.microsoft.com/office/drawing/2014/main" id="{8B173B4A-DC1B-BD73-BF68-79E69217295F}"/>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1E627B91-198F-54C3-D06E-77AC9CA7956F}"/>
              </a:ext>
            </a:extLst>
          </p:cNvPr>
          <p:cNvPicPr>
            <a:picLocks noChangeAspect="1"/>
          </p:cNvPicPr>
          <p:nvPr/>
        </p:nvPicPr>
        <p:blipFill>
          <a:blip r:embed="rId3"/>
          <a:stretch>
            <a:fillRect/>
          </a:stretch>
        </p:blipFill>
        <p:spPr>
          <a:xfrm>
            <a:off x="5365649" y="2411395"/>
            <a:ext cx="3492183" cy="1244953"/>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2F21C44B-FDC8-5885-2726-8DFC82DD4929}"/>
              </a:ext>
            </a:extLst>
          </p:cNvPr>
          <p:cNvSpPr txBox="1"/>
          <p:nvPr/>
        </p:nvSpPr>
        <p:spPr>
          <a:xfrm>
            <a:off x="445154" y="988718"/>
            <a:ext cx="7368810" cy="451406"/>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Successful payment</a:t>
            </a:r>
          </a:p>
        </p:txBody>
      </p:sp>
    </p:spTree>
    <p:extLst>
      <p:ext uri="{BB962C8B-B14F-4D97-AF65-F5344CB8AC3E}">
        <p14:creationId xmlns:p14="http://schemas.microsoft.com/office/powerpoint/2010/main" val="34717566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70B6-C83A-9977-0CBB-17FF1B9DA3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5A1846D-0464-B4FA-7FE4-5F844830DE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496"/>
            <a:ext cx="9169401" cy="4894783"/>
          </a:xfrm>
          <a:prstGeom prst="rect">
            <a:avLst/>
          </a:prstGeom>
        </p:spPr>
      </p:pic>
      <p:cxnSp>
        <p:nvCxnSpPr>
          <p:cNvPr id="7" name="Straight Connector 6">
            <a:extLst>
              <a:ext uri="{FF2B5EF4-FFF2-40B4-BE49-F238E27FC236}">
                <a16:creationId xmlns:a16="http://schemas.microsoft.com/office/drawing/2014/main" id="{0DD760D3-87F4-0B1C-E416-436BE583D365}"/>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EADCC8-09A2-4A59-3A93-3BDA1E31BE09}"/>
              </a:ext>
            </a:extLst>
          </p:cNvPr>
          <p:cNvSpPr txBox="1"/>
          <p:nvPr/>
        </p:nvSpPr>
        <p:spPr>
          <a:xfrm>
            <a:off x="5627244" y="2091352"/>
            <a:ext cx="3465644" cy="161069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To remove a member either simply click on their name or click the 3 dots which will open a small window as shown where you can then select ‘Remove from Club’</a:t>
            </a:r>
          </a:p>
        </p:txBody>
      </p:sp>
      <p:sp>
        <p:nvSpPr>
          <p:cNvPr id="5" name="TextBox 4">
            <a:extLst>
              <a:ext uri="{FF2B5EF4-FFF2-40B4-BE49-F238E27FC236}">
                <a16:creationId xmlns:a16="http://schemas.microsoft.com/office/drawing/2014/main" id="{1AE05090-3F95-7E84-12FF-021A699AF106}"/>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9" name="Picture 8">
            <a:extLst>
              <a:ext uri="{FF2B5EF4-FFF2-40B4-BE49-F238E27FC236}">
                <a16:creationId xmlns:a16="http://schemas.microsoft.com/office/drawing/2014/main" id="{2072F2D1-091E-86A0-88A6-81ECF82DC857}"/>
              </a:ext>
            </a:extLst>
          </p:cNvPr>
          <p:cNvPicPr>
            <a:picLocks noChangeAspect="1"/>
          </p:cNvPicPr>
          <p:nvPr/>
        </p:nvPicPr>
        <p:blipFill>
          <a:blip r:embed="rId3"/>
          <a:stretch>
            <a:fillRect/>
          </a:stretch>
        </p:blipFill>
        <p:spPr>
          <a:xfrm>
            <a:off x="560615" y="2297531"/>
            <a:ext cx="4749087" cy="1224564"/>
          </a:xfrm>
          <a:prstGeom prst="rect">
            <a:avLst/>
          </a:prstGeom>
        </p:spPr>
      </p:pic>
      <p:sp>
        <p:nvSpPr>
          <p:cNvPr id="2" name="TextBox 1">
            <a:extLst>
              <a:ext uri="{FF2B5EF4-FFF2-40B4-BE49-F238E27FC236}">
                <a16:creationId xmlns:a16="http://schemas.microsoft.com/office/drawing/2014/main" id="{D46C91DA-0F0C-28F2-AFFD-2514BDE51B25}"/>
              </a:ext>
            </a:extLst>
          </p:cNvPr>
          <p:cNvSpPr txBox="1"/>
          <p:nvPr/>
        </p:nvSpPr>
        <p:spPr>
          <a:xfrm>
            <a:off x="445154" y="988718"/>
            <a:ext cx="6160267"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Removing a member</a:t>
            </a:r>
          </a:p>
        </p:txBody>
      </p:sp>
    </p:spTree>
    <p:extLst>
      <p:ext uri="{BB962C8B-B14F-4D97-AF65-F5344CB8AC3E}">
        <p14:creationId xmlns:p14="http://schemas.microsoft.com/office/powerpoint/2010/main" val="39935198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7785E-67C7-FD1B-B089-3863B009B98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BF1541-B02F-72C0-C549-F4E69E12D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496"/>
            <a:ext cx="9169401" cy="4894783"/>
          </a:xfrm>
          <a:prstGeom prst="rect">
            <a:avLst/>
          </a:prstGeom>
        </p:spPr>
      </p:pic>
      <p:cxnSp>
        <p:nvCxnSpPr>
          <p:cNvPr id="7" name="Straight Connector 6">
            <a:extLst>
              <a:ext uri="{FF2B5EF4-FFF2-40B4-BE49-F238E27FC236}">
                <a16:creationId xmlns:a16="http://schemas.microsoft.com/office/drawing/2014/main" id="{C3FAF23A-A3DC-485F-185F-27707075A267}"/>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3BD9AD2-094D-59F6-352E-6B6E22A12773}"/>
              </a:ext>
            </a:extLst>
          </p:cNvPr>
          <p:cNvSpPr txBox="1"/>
          <p:nvPr/>
        </p:nvSpPr>
        <p:spPr>
          <a:xfrm>
            <a:off x="4682847" y="1704246"/>
            <a:ext cx="3465644" cy="191847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The system will ask you to enter a reason for removing the individual. Enter a reason and click on ‘Confirm’. You will then see a brief confirmation that this member has been removed from the club/</a:t>
            </a:r>
            <a:r>
              <a:rPr lang="en-US" sz="2500" baseline="-3000" dirty="0" err="1">
                <a:solidFill>
                  <a:srgbClr val="133176"/>
                </a:solidFill>
                <a:latin typeface="Gotham Medium"/>
                <a:cs typeface="Gotham Medium"/>
              </a:rPr>
              <a:t>centre</a:t>
            </a:r>
            <a:r>
              <a:rPr lang="en-US" sz="2500" baseline="-3000" dirty="0">
                <a:solidFill>
                  <a:srgbClr val="133176"/>
                </a:solidFill>
                <a:latin typeface="Gotham Medium"/>
                <a:cs typeface="Gotham Medium"/>
              </a:rPr>
              <a:t> </a:t>
            </a:r>
          </a:p>
        </p:txBody>
      </p:sp>
      <p:sp>
        <p:nvSpPr>
          <p:cNvPr id="5" name="TextBox 4">
            <a:extLst>
              <a:ext uri="{FF2B5EF4-FFF2-40B4-BE49-F238E27FC236}">
                <a16:creationId xmlns:a16="http://schemas.microsoft.com/office/drawing/2014/main" id="{739A9960-7189-39D4-6276-C7458D92DE52}"/>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pic>
        <p:nvPicPr>
          <p:cNvPr id="3" name="Picture 2">
            <a:extLst>
              <a:ext uri="{FF2B5EF4-FFF2-40B4-BE49-F238E27FC236}">
                <a16:creationId xmlns:a16="http://schemas.microsoft.com/office/drawing/2014/main" id="{F80A5876-5DCF-D3E1-4FF8-3BC9B09492BD}"/>
              </a:ext>
            </a:extLst>
          </p:cNvPr>
          <p:cNvPicPr>
            <a:picLocks noChangeAspect="1"/>
          </p:cNvPicPr>
          <p:nvPr/>
        </p:nvPicPr>
        <p:blipFill>
          <a:blip r:embed="rId3"/>
          <a:stretch>
            <a:fillRect/>
          </a:stretch>
        </p:blipFill>
        <p:spPr>
          <a:xfrm>
            <a:off x="275985" y="1737827"/>
            <a:ext cx="2452348" cy="1159800"/>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DD9ED425-4A25-3DB1-02D8-6E7858B8E43C}"/>
              </a:ext>
            </a:extLst>
          </p:cNvPr>
          <p:cNvPicPr>
            <a:picLocks noChangeAspect="1"/>
          </p:cNvPicPr>
          <p:nvPr/>
        </p:nvPicPr>
        <p:blipFill>
          <a:blip r:embed="rId4"/>
          <a:stretch>
            <a:fillRect/>
          </a:stretch>
        </p:blipFill>
        <p:spPr>
          <a:xfrm>
            <a:off x="1488190" y="2608323"/>
            <a:ext cx="2885729" cy="1487573"/>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7F4874DF-9BF5-917D-B17B-7E156828B2CA}"/>
              </a:ext>
            </a:extLst>
          </p:cNvPr>
          <p:cNvPicPr>
            <a:picLocks noChangeAspect="1"/>
          </p:cNvPicPr>
          <p:nvPr/>
        </p:nvPicPr>
        <p:blipFill>
          <a:blip r:embed="rId5"/>
          <a:stretch>
            <a:fillRect/>
          </a:stretch>
        </p:blipFill>
        <p:spPr>
          <a:xfrm>
            <a:off x="660060" y="4196705"/>
            <a:ext cx="3924640" cy="769687"/>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756A5C43-EB8D-2CAC-EF81-EF767D47E033}"/>
              </a:ext>
            </a:extLst>
          </p:cNvPr>
          <p:cNvSpPr txBox="1"/>
          <p:nvPr/>
        </p:nvSpPr>
        <p:spPr>
          <a:xfrm>
            <a:off x="445154" y="988718"/>
            <a:ext cx="6460804"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Removing a member</a:t>
            </a:r>
          </a:p>
        </p:txBody>
      </p:sp>
    </p:spTree>
    <p:extLst>
      <p:ext uri="{BB962C8B-B14F-4D97-AF65-F5344CB8AC3E}">
        <p14:creationId xmlns:p14="http://schemas.microsoft.com/office/powerpoint/2010/main" val="5103924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DBEF9-A0C8-BC46-4A5E-705B3B1838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A9D3A5-4739-5918-B293-8FCE96680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496"/>
            <a:ext cx="9169401" cy="4894783"/>
          </a:xfrm>
          <a:prstGeom prst="rect">
            <a:avLst/>
          </a:prstGeom>
        </p:spPr>
      </p:pic>
      <p:cxnSp>
        <p:nvCxnSpPr>
          <p:cNvPr id="7" name="Straight Connector 6">
            <a:extLst>
              <a:ext uri="{FF2B5EF4-FFF2-40B4-BE49-F238E27FC236}">
                <a16:creationId xmlns:a16="http://schemas.microsoft.com/office/drawing/2014/main" id="{4705A459-F46C-EAD9-7436-A5F1D2BE6E02}"/>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B4CB93D-57EC-33B7-4FB5-903C549BFC42}"/>
              </a:ext>
            </a:extLst>
          </p:cNvPr>
          <p:cNvSpPr txBox="1"/>
          <p:nvPr/>
        </p:nvSpPr>
        <p:spPr>
          <a:xfrm>
            <a:off x="4682847" y="1704246"/>
            <a:ext cx="3465644" cy="191847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Via the ‘bulk renewal’ process, you saw a quick view of your current members. You can also access and create reports. From the menu, where the tiles are shown, click on ‘Club Reports’</a:t>
            </a:r>
          </a:p>
        </p:txBody>
      </p:sp>
      <p:sp>
        <p:nvSpPr>
          <p:cNvPr id="5" name="TextBox 4">
            <a:extLst>
              <a:ext uri="{FF2B5EF4-FFF2-40B4-BE49-F238E27FC236}">
                <a16:creationId xmlns:a16="http://schemas.microsoft.com/office/drawing/2014/main" id="{ADEF3C9E-3F7E-E6CC-8C72-E82A3D2D826C}"/>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TextBox 1">
            <a:extLst>
              <a:ext uri="{FF2B5EF4-FFF2-40B4-BE49-F238E27FC236}">
                <a16:creationId xmlns:a16="http://schemas.microsoft.com/office/drawing/2014/main" id="{839E3A9A-1E5B-CF43-B051-37ABE1A99B8C}"/>
              </a:ext>
            </a:extLst>
          </p:cNvPr>
          <p:cNvSpPr txBox="1"/>
          <p:nvPr/>
        </p:nvSpPr>
        <p:spPr>
          <a:xfrm>
            <a:off x="445154" y="988718"/>
            <a:ext cx="6460804"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Club Reports</a:t>
            </a:r>
          </a:p>
        </p:txBody>
      </p:sp>
      <p:pic>
        <p:nvPicPr>
          <p:cNvPr id="9" name="Picture 8">
            <a:extLst>
              <a:ext uri="{FF2B5EF4-FFF2-40B4-BE49-F238E27FC236}">
                <a16:creationId xmlns:a16="http://schemas.microsoft.com/office/drawing/2014/main" id="{3D222AE7-BC14-ABCA-231D-FFBBFDE5799F}"/>
              </a:ext>
            </a:extLst>
          </p:cNvPr>
          <p:cNvPicPr>
            <a:picLocks noChangeAspect="1"/>
          </p:cNvPicPr>
          <p:nvPr/>
        </p:nvPicPr>
        <p:blipFill>
          <a:blip r:embed="rId3"/>
          <a:stretch>
            <a:fillRect/>
          </a:stretch>
        </p:blipFill>
        <p:spPr>
          <a:xfrm>
            <a:off x="560615" y="1704246"/>
            <a:ext cx="3337849" cy="264436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51975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F3053-73EC-8940-7E97-BE7969FC5E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CCCA2D7-BA4C-4068-58E2-3B57AFD3C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496"/>
            <a:ext cx="9169401" cy="4894783"/>
          </a:xfrm>
          <a:prstGeom prst="rect">
            <a:avLst/>
          </a:prstGeom>
        </p:spPr>
      </p:pic>
      <p:cxnSp>
        <p:nvCxnSpPr>
          <p:cNvPr id="7" name="Straight Connector 6">
            <a:extLst>
              <a:ext uri="{FF2B5EF4-FFF2-40B4-BE49-F238E27FC236}">
                <a16:creationId xmlns:a16="http://schemas.microsoft.com/office/drawing/2014/main" id="{81319C81-E03E-9C6E-CCD3-56CCE605DCD1}"/>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396D533-53B5-69C0-86A4-B8E678D9186D}"/>
              </a:ext>
            </a:extLst>
          </p:cNvPr>
          <p:cNvSpPr txBox="1"/>
          <p:nvPr/>
        </p:nvSpPr>
        <p:spPr>
          <a:xfrm>
            <a:off x="4682847" y="1704246"/>
            <a:ext cx="3465644" cy="161069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You will then land of the dashboard. Under ‘Category’, you will see some reports that have already been created and are available for you to access</a:t>
            </a:r>
          </a:p>
        </p:txBody>
      </p:sp>
      <p:sp>
        <p:nvSpPr>
          <p:cNvPr id="5" name="TextBox 4">
            <a:extLst>
              <a:ext uri="{FF2B5EF4-FFF2-40B4-BE49-F238E27FC236}">
                <a16:creationId xmlns:a16="http://schemas.microsoft.com/office/drawing/2014/main" id="{C1337A63-3AA7-DCE0-736C-3BC853F6040A}"/>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TextBox 1">
            <a:extLst>
              <a:ext uri="{FF2B5EF4-FFF2-40B4-BE49-F238E27FC236}">
                <a16:creationId xmlns:a16="http://schemas.microsoft.com/office/drawing/2014/main" id="{20D91CA9-915B-8FBF-E98E-63982530EBA6}"/>
              </a:ext>
            </a:extLst>
          </p:cNvPr>
          <p:cNvSpPr txBox="1"/>
          <p:nvPr/>
        </p:nvSpPr>
        <p:spPr>
          <a:xfrm>
            <a:off x="445154" y="988718"/>
            <a:ext cx="6460804"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Club Reports</a:t>
            </a:r>
          </a:p>
        </p:txBody>
      </p:sp>
      <p:pic>
        <p:nvPicPr>
          <p:cNvPr id="11" name="Picture 10">
            <a:extLst>
              <a:ext uri="{FF2B5EF4-FFF2-40B4-BE49-F238E27FC236}">
                <a16:creationId xmlns:a16="http://schemas.microsoft.com/office/drawing/2014/main" id="{69176E4E-C7B5-DF89-53CA-6D4E2555F88E}"/>
              </a:ext>
            </a:extLst>
          </p:cNvPr>
          <p:cNvPicPr>
            <a:picLocks noChangeAspect="1"/>
          </p:cNvPicPr>
          <p:nvPr/>
        </p:nvPicPr>
        <p:blipFill>
          <a:blip r:embed="rId3"/>
          <a:stretch>
            <a:fillRect/>
          </a:stretch>
        </p:blipFill>
        <p:spPr>
          <a:xfrm>
            <a:off x="445154" y="1868025"/>
            <a:ext cx="3969674" cy="21276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57820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286C6-8B98-0DBE-9BFB-719BD86F1F2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F061831-BCEC-765B-302E-49EDD5E1CA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496"/>
            <a:ext cx="9169401" cy="4894783"/>
          </a:xfrm>
          <a:prstGeom prst="rect">
            <a:avLst/>
          </a:prstGeom>
        </p:spPr>
      </p:pic>
      <p:cxnSp>
        <p:nvCxnSpPr>
          <p:cNvPr id="7" name="Straight Connector 6">
            <a:extLst>
              <a:ext uri="{FF2B5EF4-FFF2-40B4-BE49-F238E27FC236}">
                <a16:creationId xmlns:a16="http://schemas.microsoft.com/office/drawing/2014/main" id="{AC0571AF-FAE4-EF18-4A85-9E1E8BFBAAD6}"/>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19CE6E2-6A45-7E62-F76F-9B1DB0985F51}"/>
              </a:ext>
            </a:extLst>
          </p:cNvPr>
          <p:cNvSpPr txBox="1"/>
          <p:nvPr/>
        </p:nvSpPr>
        <p:spPr>
          <a:xfrm>
            <a:off x="2797404" y="1353073"/>
            <a:ext cx="6242518" cy="1918474"/>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If you click on ‘Members’ for example, you will see the 4 available reports. We have created one specifically for BWSW clubs that has been highlighted which will shown a list of all members, their details, current membership and names of family members they are joined with. Note: it will not show membership plan fees. You can then export the list if needed </a:t>
            </a:r>
          </a:p>
        </p:txBody>
      </p:sp>
      <p:sp>
        <p:nvSpPr>
          <p:cNvPr id="5" name="TextBox 4">
            <a:extLst>
              <a:ext uri="{FF2B5EF4-FFF2-40B4-BE49-F238E27FC236}">
                <a16:creationId xmlns:a16="http://schemas.microsoft.com/office/drawing/2014/main" id="{CC9AA0D1-22BF-7FF7-2774-ABD43755500E}"/>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TextBox 1">
            <a:extLst>
              <a:ext uri="{FF2B5EF4-FFF2-40B4-BE49-F238E27FC236}">
                <a16:creationId xmlns:a16="http://schemas.microsoft.com/office/drawing/2014/main" id="{E7147BB0-83C9-5013-98E9-6F0A99A72F5B}"/>
              </a:ext>
            </a:extLst>
          </p:cNvPr>
          <p:cNvSpPr txBox="1"/>
          <p:nvPr/>
        </p:nvSpPr>
        <p:spPr>
          <a:xfrm>
            <a:off x="445154" y="988718"/>
            <a:ext cx="6460804"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Club Reports</a:t>
            </a:r>
          </a:p>
        </p:txBody>
      </p:sp>
      <p:pic>
        <p:nvPicPr>
          <p:cNvPr id="6" name="Picture 5">
            <a:extLst>
              <a:ext uri="{FF2B5EF4-FFF2-40B4-BE49-F238E27FC236}">
                <a16:creationId xmlns:a16="http://schemas.microsoft.com/office/drawing/2014/main" id="{15D46356-4626-BF96-93C5-AE2FF42128C7}"/>
              </a:ext>
            </a:extLst>
          </p:cNvPr>
          <p:cNvPicPr>
            <a:picLocks noChangeAspect="1"/>
          </p:cNvPicPr>
          <p:nvPr/>
        </p:nvPicPr>
        <p:blipFill>
          <a:blip r:embed="rId3"/>
          <a:stretch>
            <a:fillRect/>
          </a:stretch>
        </p:blipFill>
        <p:spPr>
          <a:xfrm>
            <a:off x="228290" y="3404713"/>
            <a:ext cx="5828371" cy="1607136"/>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AFE5A740-0ACC-3382-09C3-C48389A4147E}"/>
              </a:ext>
            </a:extLst>
          </p:cNvPr>
          <p:cNvPicPr>
            <a:picLocks noChangeAspect="1"/>
          </p:cNvPicPr>
          <p:nvPr/>
        </p:nvPicPr>
        <p:blipFill>
          <a:blip r:embed="rId4"/>
          <a:stretch>
            <a:fillRect/>
          </a:stretch>
        </p:blipFill>
        <p:spPr>
          <a:xfrm>
            <a:off x="228290" y="1914783"/>
            <a:ext cx="2251651" cy="13567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34780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95672-9012-8177-5135-56C8A45775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33C6DAD-1396-4965-EB88-DA153EC0B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496"/>
            <a:ext cx="9169401" cy="4894783"/>
          </a:xfrm>
          <a:prstGeom prst="rect">
            <a:avLst/>
          </a:prstGeom>
        </p:spPr>
      </p:pic>
      <p:cxnSp>
        <p:nvCxnSpPr>
          <p:cNvPr id="7" name="Straight Connector 6">
            <a:extLst>
              <a:ext uri="{FF2B5EF4-FFF2-40B4-BE49-F238E27FC236}">
                <a16:creationId xmlns:a16="http://schemas.microsoft.com/office/drawing/2014/main" id="{6DBC447F-08ED-854B-754B-8131703C91E9}"/>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37855A5-8DAC-8DE1-6D7B-044A5D5F00FB}"/>
              </a:ext>
            </a:extLst>
          </p:cNvPr>
          <p:cNvSpPr txBox="1"/>
          <p:nvPr/>
        </p:nvSpPr>
        <p:spPr>
          <a:xfrm>
            <a:off x="560615" y="2765662"/>
            <a:ext cx="6242518" cy="1593193"/>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The ‘Club Members’ report will allow you to export a list of your current linked club members, along with their personal information. You can use the filter options on Excel here to find those with missing information (</a:t>
            </a:r>
            <a:r>
              <a:rPr lang="en-US" sz="2500" baseline="-3000" dirty="0" err="1">
                <a:solidFill>
                  <a:srgbClr val="133176"/>
                </a:solidFill>
                <a:latin typeface="Gotham Medium"/>
                <a:cs typeface="Gotham Medium"/>
              </a:rPr>
              <a:t>i.e</a:t>
            </a:r>
            <a:r>
              <a:rPr lang="en-US" sz="2500" baseline="-3000" dirty="0">
                <a:solidFill>
                  <a:srgbClr val="133176"/>
                </a:solidFill>
                <a:latin typeface="Gotham Medium"/>
                <a:cs typeface="Gotham Medium"/>
              </a:rPr>
              <a:t> the date of birth for the bulk renewal process)</a:t>
            </a:r>
          </a:p>
        </p:txBody>
      </p:sp>
      <p:sp>
        <p:nvSpPr>
          <p:cNvPr id="5" name="TextBox 4">
            <a:extLst>
              <a:ext uri="{FF2B5EF4-FFF2-40B4-BE49-F238E27FC236}">
                <a16:creationId xmlns:a16="http://schemas.microsoft.com/office/drawing/2014/main" id="{49F9F56F-38E5-3DDB-2F16-FBC1DFF3FC76}"/>
              </a:ext>
            </a:extLst>
          </p:cNvPr>
          <p:cNvSpPr txBox="1"/>
          <p:nvPr/>
        </p:nvSpPr>
        <p:spPr>
          <a:xfrm>
            <a:off x="632195" y="29713"/>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TextBox 1">
            <a:extLst>
              <a:ext uri="{FF2B5EF4-FFF2-40B4-BE49-F238E27FC236}">
                <a16:creationId xmlns:a16="http://schemas.microsoft.com/office/drawing/2014/main" id="{B92F5FB2-D9CB-78BD-6388-757DB64DC10D}"/>
              </a:ext>
            </a:extLst>
          </p:cNvPr>
          <p:cNvSpPr txBox="1"/>
          <p:nvPr/>
        </p:nvSpPr>
        <p:spPr>
          <a:xfrm>
            <a:off x="445154" y="988718"/>
            <a:ext cx="6460804"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Club Reports</a:t>
            </a:r>
          </a:p>
        </p:txBody>
      </p:sp>
      <p:pic>
        <p:nvPicPr>
          <p:cNvPr id="9" name="Picture 8">
            <a:extLst>
              <a:ext uri="{FF2B5EF4-FFF2-40B4-BE49-F238E27FC236}">
                <a16:creationId xmlns:a16="http://schemas.microsoft.com/office/drawing/2014/main" id="{7A82F9B6-87BD-5B9C-8CC6-9D2FF8E4D42D}"/>
              </a:ext>
            </a:extLst>
          </p:cNvPr>
          <p:cNvPicPr>
            <a:picLocks noChangeAspect="1"/>
          </p:cNvPicPr>
          <p:nvPr/>
        </p:nvPicPr>
        <p:blipFill>
          <a:blip r:embed="rId4"/>
          <a:stretch>
            <a:fillRect/>
          </a:stretch>
        </p:blipFill>
        <p:spPr>
          <a:xfrm>
            <a:off x="350488" y="1839754"/>
            <a:ext cx="8537206" cy="54936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971854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5866E-6931-2327-F9A7-BB406265FD6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38DAB0B-9F9D-C502-5DDF-23F4DD00CD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sp>
        <p:nvSpPr>
          <p:cNvPr id="6" name="TextBox 5">
            <a:extLst>
              <a:ext uri="{FF2B5EF4-FFF2-40B4-BE49-F238E27FC236}">
                <a16:creationId xmlns:a16="http://schemas.microsoft.com/office/drawing/2014/main" id="{97A6BFA8-1868-3E64-2925-A134FC06280A}"/>
              </a:ext>
            </a:extLst>
          </p:cNvPr>
          <p:cNvSpPr txBox="1"/>
          <p:nvPr/>
        </p:nvSpPr>
        <p:spPr>
          <a:xfrm>
            <a:off x="445154" y="936994"/>
            <a:ext cx="9600451" cy="474489"/>
          </a:xfrm>
          <a:prstGeom prst="rect">
            <a:avLst/>
          </a:prstGeom>
          <a:noFill/>
        </p:spPr>
        <p:txBody>
          <a:bodyPr wrap="square" rtlCol="0">
            <a:spAutoFit/>
          </a:bodyPr>
          <a:lstStyle/>
          <a:p>
            <a:pPr>
              <a:lnSpc>
                <a:spcPct val="70000"/>
              </a:lnSpc>
            </a:pPr>
            <a:r>
              <a:rPr lang="en-US" sz="5000" b="1" spc="-150" baseline="-3000">
                <a:solidFill>
                  <a:srgbClr val="133176"/>
                </a:solidFill>
                <a:latin typeface="Gotham Medium"/>
                <a:cs typeface="Gotham Medium"/>
              </a:rPr>
              <a:t>FAQs</a:t>
            </a:r>
            <a:endParaRPr lang="en-US" sz="5000" b="1" spc="-150" baseline="-3000" dirty="0">
              <a:solidFill>
                <a:srgbClr val="133176"/>
              </a:solidFill>
              <a:latin typeface="Gotham Medium"/>
              <a:cs typeface="Gotham Medium"/>
            </a:endParaRPr>
          </a:p>
        </p:txBody>
      </p:sp>
      <p:cxnSp>
        <p:nvCxnSpPr>
          <p:cNvPr id="7" name="Straight Connector 6">
            <a:extLst>
              <a:ext uri="{FF2B5EF4-FFF2-40B4-BE49-F238E27FC236}">
                <a16:creationId xmlns:a16="http://schemas.microsoft.com/office/drawing/2014/main" id="{AA51AB94-FF25-6D20-CD9C-BF639B789F60}"/>
              </a:ext>
            </a:extLst>
          </p:cNvPr>
          <p:cNvCxnSpPr/>
          <p:nvPr/>
        </p:nvCxnSpPr>
        <p:spPr>
          <a:xfrm flipV="1">
            <a:off x="560615" y="904264"/>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D5B4E5D-DD00-0207-C757-3B61889EF562}"/>
              </a:ext>
            </a:extLst>
          </p:cNvPr>
          <p:cNvSpPr txBox="1"/>
          <p:nvPr/>
        </p:nvSpPr>
        <p:spPr>
          <a:xfrm>
            <a:off x="4379274" y="2064584"/>
            <a:ext cx="4002519" cy="1610697"/>
          </a:xfrm>
          <a:prstGeom prst="rect">
            <a:avLst/>
          </a:prstGeom>
          <a:noFill/>
        </p:spPr>
        <p:txBody>
          <a:bodyPr wrap="square" rtlCol="0">
            <a:spAutoFit/>
          </a:bodyPr>
          <a:lstStyle/>
          <a:p>
            <a:pPr>
              <a:lnSpc>
                <a:spcPct val="120000"/>
              </a:lnSpc>
            </a:pPr>
            <a:r>
              <a:rPr lang="en-US" sz="2500" baseline="-3000" dirty="0">
                <a:solidFill>
                  <a:srgbClr val="133176"/>
                </a:solidFill>
                <a:latin typeface="Gotham Medium"/>
                <a:cs typeface="Gotham Medium"/>
              </a:rPr>
              <a:t>﻿We </a:t>
            </a:r>
            <a:r>
              <a:rPr lang="en-US" sz="2500" baseline="-3000" dirty="0" err="1">
                <a:solidFill>
                  <a:srgbClr val="133176"/>
                </a:solidFill>
                <a:latin typeface="Gotham Medium"/>
                <a:cs typeface="Gotham Medium"/>
              </a:rPr>
              <a:t>realise</a:t>
            </a:r>
            <a:r>
              <a:rPr lang="en-US" sz="2500" baseline="-3000" dirty="0">
                <a:solidFill>
                  <a:srgbClr val="133176"/>
                </a:solidFill>
                <a:latin typeface="Gotham Medium"/>
                <a:cs typeface="Gotham Medium"/>
              </a:rPr>
              <a:t> this is a very different method to how memberships have been managed and processed in the past, and you may have a few questions. Please view some anticipated FAQ’s on the next slide</a:t>
            </a:r>
          </a:p>
        </p:txBody>
      </p:sp>
      <p:sp>
        <p:nvSpPr>
          <p:cNvPr id="9" name="Rectangle 8">
            <a:extLst>
              <a:ext uri="{FF2B5EF4-FFF2-40B4-BE49-F238E27FC236}">
                <a16:creationId xmlns:a16="http://schemas.microsoft.com/office/drawing/2014/main" id="{2996C33B-BD01-FD31-E6F6-D572365F9009}"/>
              </a:ext>
            </a:extLst>
          </p:cNvPr>
          <p:cNvSpPr/>
          <p:nvPr/>
        </p:nvSpPr>
        <p:spPr>
          <a:xfrm>
            <a:off x="656511" y="1973622"/>
            <a:ext cx="3413662" cy="2162823"/>
          </a:xfrm>
          <a:prstGeom prst="rect">
            <a:avLst/>
          </a:prstGeom>
          <a:solidFill>
            <a:srgbClr val="133176"/>
          </a:solidFill>
          <a:ln>
            <a:solidFill>
              <a:srgbClr val="13317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5284450-D01B-CF5D-4CED-3937AE7A5B19}"/>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TextBox 1">
            <a:extLst>
              <a:ext uri="{FF2B5EF4-FFF2-40B4-BE49-F238E27FC236}">
                <a16:creationId xmlns:a16="http://schemas.microsoft.com/office/drawing/2014/main" id="{40F33BD9-BCBC-3C38-B793-49C58BF33CE3}"/>
              </a:ext>
            </a:extLst>
          </p:cNvPr>
          <p:cNvSpPr txBox="1"/>
          <p:nvPr/>
        </p:nvSpPr>
        <p:spPr>
          <a:xfrm>
            <a:off x="1178519" y="2471336"/>
            <a:ext cx="2740863" cy="1200329"/>
          </a:xfrm>
          <a:prstGeom prst="rect">
            <a:avLst/>
          </a:prstGeom>
          <a:noFill/>
        </p:spPr>
        <p:txBody>
          <a:bodyPr wrap="square" rtlCol="0">
            <a:spAutoFit/>
          </a:bodyPr>
          <a:lstStyle/>
          <a:p>
            <a:r>
              <a:rPr lang="en-GB" sz="7200" b="1" dirty="0">
                <a:solidFill>
                  <a:schemeClr val="bg1"/>
                </a:solidFill>
              </a:rPr>
              <a:t>FAQs</a:t>
            </a:r>
          </a:p>
        </p:txBody>
      </p:sp>
    </p:spTree>
    <p:extLst>
      <p:ext uri="{BB962C8B-B14F-4D97-AF65-F5344CB8AC3E}">
        <p14:creationId xmlns:p14="http://schemas.microsoft.com/office/powerpoint/2010/main" val="32548205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974C6-8021-2DD7-65F1-5811E032EB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84E7D5-3D9D-CF00-11E5-CC9DC92EE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15"/>
            <a:ext cx="9169401" cy="4894783"/>
          </a:xfrm>
          <a:prstGeom prst="rect">
            <a:avLst/>
          </a:prstGeom>
        </p:spPr>
      </p:pic>
      <p:sp>
        <p:nvSpPr>
          <p:cNvPr id="6" name="TextBox 5">
            <a:extLst>
              <a:ext uri="{FF2B5EF4-FFF2-40B4-BE49-F238E27FC236}">
                <a16:creationId xmlns:a16="http://schemas.microsoft.com/office/drawing/2014/main" id="{D8F3450C-488E-9D7E-66E2-966690F0BEAA}"/>
              </a:ext>
            </a:extLst>
          </p:cNvPr>
          <p:cNvSpPr txBox="1"/>
          <p:nvPr/>
        </p:nvSpPr>
        <p:spPr>
          <a:xfrm>
            <a:off x="259301" y="828022"/>
            <a:ext cx="9600451" cy="474489"/>
          </a:xfrm>
          <a:prstGeom prst="rect">
            <a:avLst/>
          </a:prstGeom>
          <a:noFill/>
        </p:spPr>
        <p:txBody>
          <a:bodyPr wrap="square" rtlCol="0">
            <a:spAutoFit/>
          </a:bodyPr>
          <a:lstStyle/>
          <a:p>
            <a:pPr>
              <a:lnSpc>
                <a:spcPct val="70000"/>
              </a:lnSpc>
            </a:pPr>
            <a:r>
              <a:rPr lang="en-US" sz="5000" b="1" spc="-150" baseline="-3000" dirty="0">
                <a:solidFill>
                  <a:srgbClr val="133176"/>
                </a:solidFill>
                <a:latin typeface="Gotham Medium"/>
                <a:cs typeface="Gotham Medium"/>
              </a:rPr>
              <a:t>FAQ’S</a:t>
            </a:r>
          </a:p>
        </p:txBody>
      </p:sp>
      <p:cxnSp>
        <p:nvCxnSpPr>
          <p:cNvPr id="7" name="Straight Connector 6">
            <a:extLst>
              <a:ext uri="{FF2B5EF4-FFF2-40B4-BE49-F238E27FC236}">
                <a16:creationId xmlns:a16="http://schemas.microsoft.com/office/drawing/2014/main" id="{8C982BEF-4F16-7681-19DA-9B40270F811F}"/>
              </a:ext>
            </a:extLst>
          </p:cNvPr>
          <p:cNvCxnSpPr/>
          <p:nvPr/>
        </p:nvCxnSpPr>
        <p:spPr>
          <a:xfrm flipV="1">
            <a:off x="363379" y="764798"/>
            <a:ext cx="278230" cy="1"/>
          </a:xfrm>
          <a:prstGeom prst="line">
            <a:avLst/>
          </a:prstGeom>
          <a:ln w="50800">
            <a:solidFill>
              <a:srgbClr val="133176"/>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EB6ED76-A8E8-DB30-6BC8-638AB4583030}"/>
              </a:ext>
            </a:extLst>
          </p:cNvPr>
          <p:cNvSpPr txBox="1"/>
          <p:nvPr/>
        </p:nvSpPr>
        <p:spPr>
          <a:xfrm>
            <a:off x="453776" y="181667"/>
            <a:ext cx="5630853" cy="307777"/>
          </a:xfrm>
          <a:prstGeom prst="rect">
            <a:avLst/>
          </a:prstGeom>
          <a:noFill/>
        </p:spPr>
        <p:txBody>
          <a:bodyPr wrap="square" rtlCol="0">
            <a:spAutoFit/>
          </a:bodyPr>
          <a:lstStyle/>
          <a:p>
            <a:r>
              <a:rPr lang="en-US" sz="1400" dirty="0">
                <a:solidFill>
                  <a:schemeClr val="bg1"/>
                </a:solidFill>
                <a:latin typeface="Gotham Medium"/>
                <a:cs typeface="Gotham Medium"/>
              </a:rPr>
              <a:t>BWSW </a:t>
            </a:r>
            <a:r>
              <a:rPr lang="en-US" sz="1400" dirty="0" err="1">
                <a:solidFill>
                  <a:schemeClr val="bg1"/>
                </a:solidFill>
                <a:latin typeface="Gotham Medium"/>
                <a:cs typeface="Gotham Medium"/>
              </a:rPr>
              <a:t>JustGo</a:t>
            </a:r>
            <a:r>
              <a:rPr lang="en-US" sz="1400" dirty="0">
                <a:solidFill>
                  <a:schemeClr val="bg1"/>
                </a:solidFill>
                <a:latin typeface="Gotham Medium"/>
                <a:cs typeface="Gotham Medium"/>
              </a:rPr>
              <a:t> Membership Platform</a:t>
            </a:r>
          </a:p>
        </p:txBody>
      </p:sp>
      <p:sp>
        <p:nvSpPr>
          <p:cNvPr id="2" name="Rectangle 1">
            <a:extLst>
              <a:ext uri="{FF2B5EF4-FFF2-40B4-BE49-F238E27FC236}">
                <a16:creationId xmlns:a16="http://schemas.microsoft.com/office/drawing/2014/main" id="{46A34623-8AE8-E30F-5A02-BEE34DFB7B25}"/>
              </a:ext>
            </a:extLst>
          </p:cNvPr>
          <p:cNvSpPr/>
          <p:nvPr/>
        </p:nvSpPr>
        <p:spPr>
          <a:xfrm>
            <a:off x="6876919" y="3799490"/>
            <a:ext cx="2052670" cy="11855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A00CB762-E1A0-6D1C-37CB-BCE479DFF98F}"/>
              </a:ext>
            </a:extLst>
          </p:cNvPr>
          <p:cNvSpPr txBox="1"/>
          <p:nvPr/>
        </p:nvSpPr>
        <p:spPr>
          <a:xfrm>
            <a:off x="163551" y="1375317"/>
            <a:ext cx="8816897" cy="3610540"/>
          </a:xfrm>
          <a:prstGeom prst="rect">
            <a:avLst/>
          </a:prstGeom>
          <a:noFill/>
        </p:spPr>
        <p:txBody>
          <a:bodyPr wrap="square" rtlCol="0">
            <a:spAutoFit/>
          </a:bodyPr>
          <a:lstStyle/>
          <a:p>
            <a:pPr>
              <a:lnSpc>
                <a:spcPct val="120000"/>
              </a:lnSpc>
            </a:pPr>
            <a:r>
              <a:rPr lang="en-US" b="1" baseline="-3000" dirty="0">
                <a:solidFill>
                  <a:srgbClr val="133176"/>
                </a:solidFill>
                <a:latin typeface="Gotham Medium"/>
                <a:cs typeface="Gotham Medium"/>
              </a:rPr>
              <a:t>﻿Q: </a:t>
            </a:r>
            <a:r>
              <a:rPr lang="en-US" baseline="-3000" dirty="0">
                <a:solidFill>
                  <a:srgbClr val="133176"/>
                </a:solidFill>
                <a:latin typeface="Gotham Medium"/>
                <a:cs typeface="Gotham Medium"/>
              </a:rPr>
              <a:t>What if the individual administering membership, is not the same individual making payments for the club/</a:t>
            </a:r>
            <a:r>
              <a:rPr lang="en-US" baseline="-3000" dirty="0" err="1">
                <a:solidFill>
                  <a:srgbClr val="133176"/>
                </a:solidFill>
                <a:latin typeface="Gotham Medium"/>
                <a:cs typeface="Gotham Medium"/>
              </a:rPr>
              <a:t>centre</a:t>
            </a:r>
            <a:endParaRPr lang="en-US" baseline="-3000" dirty="0">
              <a:solidFill>
                <a:srgbClr val="133176"/>
              </a:solidFill>
              <a:latin typeface="Gotham Medium"/>
              <a:cs typeface="Gotham Medium"/>
            </a:endParaRPr>
          </a:p>
          <a:p>
            <a:pPr>
              <a:lnSpc>
                <a:spcPct val="120000"/>
              </a:lnSpc>
            </a:pPr>
            <a:r>
              <a:rPr lang="en-US" b="1" baseline="-3000" dirty="0">
                <a:solidFill>
                  <a:srgbClr val="D3031C"/>
                </a:solidFill>
                <a:latin typeface="Gotham Medium"/>
                <a:cs typeface="Gotham Medium"/>
              </a:rPr>
              <a:t>A: </a:t>
            </a:r>
            <a:r>
              <a:rPr lang="en-US" baseline="-3000" dirty="0">
                <a:solidFill>
                  <a:srgbClr val="D3031C"/>
                </a:solidFill>
                <a:latin typeface="Gotham Medium"/>
                <a:cs typeface="Gotham Medium"/>
              </a:rPr>
              <a:t>Your items do remain in your cart, but only on your account profile. You will need to contact us to setup a ‘club/</a:t>
            </a:r>
            <a:r>
              <a:rPr lang="en-US" baseline="-3000" dirty="0" err="1">
                <a:solidFill>
                  <a:srgbClr val="D3031C"/>
                </a:solidFill>
                <a:latin typeface="Gotham Medium"/>
                <a:cs typeface="Gotham Medium"/>
              </a:rPr>
              <a:t>centre</a:t>
            </a:r>
            <a:r>
              <a:rPr lang="en-US" baseline="-3000" dirty="0">
                <a:solidFill>
                  <a:srgbClr val="D3031C"/>
                </a:solidFill>
                <a:latin typeface="Gotham Medium"/>
                <a:cs typeface="Gotham Medium"/>
              </a:rPr>
              <a:t> administrator’ account which can be setup on a shared club email address for additional individuals to access</a:t>
            </a:r>
          </a:p>
          <a:p>
            <a:pPr>
              <a:lnSpc>
                <a:spcPct val="120000"/>
              </a:lnSpc>
            </a:pPr>
            <a:endParaRPr lang="en-US" baseline="-3000" dirty="0">
              <a:solidFill>
                <a:srgbClr val="133176"/>
              </a:solidFill>
              <a:latin typeface="Gotham Medium"/>
              <a:cs typeface="Gotham Medium"/>
            </a:endParaRPr>
          </a:p>
          <a:p>
            <a:pPr>
              <a:lnSpc>
                <a:spcPct val="120000"/>
              </a:lnSpc>
            </a:pPr>
            <a:r>
              <a:rPr lang="en-US" b="1" baseline="-3000" dirty="0">
                <a:solidFill>
                  <a:srgbClr val="133176"/>
                </a:solidFill>
                <a:latin typeface="Gotham Medium"/>
                <a:cs typeface="Gotham Medium"/>
              </a:rPr>
              <a:t>Q: </a:t>
            </a:r>
            <a:r>
              <a:rPr lang="en-US" baseline="-3000" dirty="0">
                <a:solidFill>
                  <a:srgbClr val="133176"/>
                </a:solidFill>
                <a:latin typeface="Gotham Medium"/>
                <a:cs typeface="Gotham Medium"/>
              </a:rPr>
              <a:t>We usually send a list of our members to you and then make a payment separately; can we still do this?</a:t>
            </a:r>
          </a:p>
          <a:p>
            <a:pPr>
              <a:lnSpc>
                <a:spcPct val="120000"/>
              </a:lnSpc>
            </a:pPr>
            <a:r>
              <a:rPr lang="en-US" b="1" baseline="-3000" dirty="0">
                <a:solidFill>
                  <a:srgbClr val="D3031C"/>
                </a:solidFill>
                <a:latin typeface="Gotham Medium"/>
                <a:cs typeface="Gotham Medium"/>
              </a:rPr>
              <a:t>A: </a:t>
            </a:r>
            <a:r>
              <a:rPr lang="en-US" baseline="-3000" dirty="0">
                <a:solidFill>
                  <a:srgbClr val="D3031C"/>
                </a:solidFill>
                <a:latin typeface="Gotham Medium"/>
                <a:cs typeface="Gotham Medium"/>
              </a:rPr>
              <a:t>We are trying to streamline our processes and be more efficient. If this is the only option, of course we can still assist. You will have an option to produce a report to send us a list of members you would like to renew. This will not calculate the fee due, but we can do that for you and notify you of the total amount due. You can then make a BACS payment direct to our account if needed</a:t>
            </a:r>
          </a:p>
          <a:p>
            <a:pPr>
              <a:lnSpc>
                <a:spcPct val="120000"/>
              </a:lnSpc>
            </a:pPr>
            <a:endParaRPr lang="en-US" baseline="-3000" dirty="0">
              <a:solidFill>
                <a:srgbClr val="133176"/>
              </a:solidFill>
              <a:latin typeface="Gotham Medium"/>
              <a:cs typeface="Gotham Medium"/>
            </a:endParaRPr>
          </a:p>
          <a:p>
            <a:pPr>
              <a:lnSpc>
                <a:spcPct val="120000"/>
              </a:lnSpc>
            </a:pPr>
            <a:r>
              <a:rPr lang="en-US" b="1" baseline="-3000" dirty="0">
                <a:solidFill>
                  <a:srgbClr val="133176"/>
                </a:solidFill>
                <a:latin typeface="Gotham Medium"/>
                <a:cs typeface="Gotham Medium"/>
              </a:rPr>
              <a:t>Q: </a:t>
            </a:r>
            <a:r>
              <a:rPr lang="en-US" baseline="-3000" dirty="0">
                <a:solidFill>
                  <a:srgbClr val="133176"/>
                </a:solidFill>
                <a:latin typeface="Gotham Medium"/>
                <a:cs typeface="Gotham Medium"/>
              </a:rPr>
              <a:t>Can our club/</a:t>
            </a:r>
            <a:r>
              <a:rPr lang="en-US" baseline="-3000" dirty="0" err="1">
                <a:solidFill>
                  <a:srgbClr val="133176"/>
                </a:solidFill>
                <a:latin typeface="Gotham Medium"/>
                <a:cs typeface="Gotham Medium"/>
              </a:rPr>
              <a:t>centre</a:t>
            </a:r>
            <a:r>
              <a:rPr lang="en-US" baseline="-3000" dirty="0">
                <a:solidFill>
                  <a:srgbClr val="133176"/>
                </a:solidFill>
                <a:latin typeface="Gotham Medium"/>
                <a:cs typeface="Gotham Medium"/>
              </a:rPr>
              <a:t> members renew their own membership?</a:t>
            </a:r>
          </a:p>
          <a:p>
            <a:pPr>
              <a:lnSpc>
                <a:spcPct val="120000"/>
              </a:lnSpc>
            </a:pPr>
            <a:r>
              <a:rPr lang="en-US" b="1" baseline="-3000" dirty="0">
                <a:solidFill>
                  <a:srgbClr val="133176"/>
                </a:solidFill>
                <a:latin typeface="Gotham Medium"/>
                <a:cs typeface="Gotham Medium"/>
              </a:rPr>
              <a:t>A</a:t>
            </a:r>
            <a:r>
              <a:rPr lang="en-US" b="1" baseline="-3000">
                <a:solidFill>
                  <a:srgbClr val="133176"/>
                </a:solidFill>
                <a:latin typeface="Gotham Medium"/>
                <a:cs typeface="Gotham Medium"/>
              </a:rPr>
              <a:t>: </a:t>
            </a:r>
            <a:r>
              <a:rPr lang="en-US" baseline="-3000">
                <a:solidFill>
                  <a:srgbClr val="D3031C"/>
                </a:solidFill>
                <a:latin typeface="Gotham Medium"/>
                <a:cs typeface="Gotham Medium"/>
              </a:rPr>
              <a:t>Unfortunately, </a:t>
            </a:r>
            <a:r>
              <a:rPr lang="en-US" baseline="-3000" dirty="0">
                <a:solidFill>
                  <a:srgbClr val="D3031C"/>
                </a:solidFill>
                <a:latin typeface="Gotham Medium"/>
                <a:cs typeface="Gotham Medium"/>
              </a:rPr>
              <a:t>not. The renewal process of clubs/</a:t>
            </a:r>
            <a:r>
              <a:rPr lang="en-US" baseline="-3000" dirty="0" err="1">
                <a:solidFill>
                  <a:srgbClr val="D3031C"/>
                </a:solidFill>
                <a:latin typeface="Gotham Medium"/>
                <a:cs typeface="Gotham Medium"/>
              </a:rPr>
              <a:t>centres</a:t>
            </a:r>
            <a:r>
              <a:rPr lang="en-US" baseline="-3000" dirty="0">
                <a:solidFill>
                  <a:srgbClr val="D3031C"/>
                </a:solidFill>
                <a:latin typeface="Gotham Medium"/>
                <a:cs typeface="Gotham Medium"/>
              </a:rPr>
              <a:t> administering memberships will remain. This is part of your Affiliation/Accreditation requirements to ensure that all your members are renewed to BWSW. However, they will always have direct access to their membership status and their account/profile </a:t>
            </a:r>
          </a:p>
        </p:txBody>
      </p:sp>
    </p:spTree>
    <p:extLst>
      <p:ext uri="{BB962C8B-B14F-4D97-AF65-F5344CB8AC3E}">
        <p14:creationId xmlns:p14="http://schemas.microsoft.com/office/powerpoint/2010/main" val="39587903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989</TotalTime>
  <Words>2978</Words>
  <Application>Microsoft Office PowerPoint</Application>
  <PresentationFormat>On-screen Show (16:9)</PresentationFormat>
  <Paragraphs>195</Paragraphs>
  <Slides>53</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Aptos</vt:lpstr>
      <vt:lpstr>Arial</vt:lpstr>
      <vt:lpstr>Calibri</vt:lpstr>
      <vt:lpstr>Gotham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Spectrum Creative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Tony Fisher</dc:creator>
  <cp:lastModifiedBy>BWSW | Kylie Cooper</cp:lastModifiedBy>
  <cp:revision>16</cp:revision>
  <dcterms:created xsi:type="dcterms:W3CDTF">2023-11-23T08:37:11Z</dcterms:created>
  <dcterms:modified xsi:type="dcterms:W3CDTF">2026-03-12T10:45:39Z</dcterms:modified>
</cp:coreProperties>
</file>